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5" r:id="rId10"/>
    <p:sldId id="268" r:id="rId11"/>
    <p:sldId id="266" r:id="rId12"/>
    <p:sldId id="267" r:id="rId13"/>
    <p:sldId id="269" r:id="rId14"/>
    <p:sldId id="270" r:id="rId15"/>
    <p:sldId id="271" r:id="rId16"/>
    <p:sldId id="272" r:id="rId17"/>
    <p:sldId id="273" r:id="rId18"/>
    <p:sldId id="274" r:id="rId19"/>
    <p:sldId id="275" r:id="rId20"/>
    <p:sldId id="276" r:id="rId21"/>
    <p:sldId id="277" r:id="rId22"/>
    <p:sldId id="278" r:id="rId23"/>
    <p:sldId id="264" r:id="rId24"/>
    <p:sldId id="279" r:id="rId25"/>
    <p:sldId id="280" r:id="rId26"/>
    <p:sldId id="281" r:id="rId27"/>
    <p:sldId id="282" r:id="rId28"/>
    <p:sldId id="283" r:id="rId29"/>
    <p:sldId id="284" r:id="rId30"/>
    <p:sldId id="285" r:id="rId31"/>
    <p:sldId id="286" r:id="rId32"/>
    <p:sldId id="287" r:id="rId33"/>
    <p:sldId id="288"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Maven Pro" panose="020B0604020202020204" charset="0"/>
      <p:regular r:id="rId40"/>
      <p:bold r:id="rId41"/>
    </p:embeddedFont>
    <p:embeddedFont>
      <p:font typeface="Nunito"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A1087DF-8186-44AC-98AA-B9099DC2ECE3}">
  <a:tblStyle styleId="{CA1087DF-8186-44AC-98AA-B9099DC2ECE3}"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85f759bcbf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85f759bcb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85f759bcbf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85f759bcb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85f759bcbf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85f759bc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8799ba0da4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g8799ba0da4_0_2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8796126de6_0_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8796126de6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8796126de6_0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8796126de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7e4f03e965_0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7e4f03e96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7e4f03e965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7e4f03e96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7e4f03e965_0_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7e4f03e96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8799ba0da4_0_3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8799ba0da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8799ba0da4_0_3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8799ba0da4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799ba0da4_0_3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799ba0da4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8796126de6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8796126de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8799ba0da4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8799ba0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 name="Google Shape;428;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5" name="Google Shape;435;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2" name="Google Shape;442;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 name="Google Shape;448;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5" name="Google Shape;455;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2" name="Google Shape;462;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799ba0da4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2" name="Google Shape;482;g8799ba0da4_0_3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6f1b53f50f_0_28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6f1b53f50f_0_2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799ba0d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8799ba0d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8799ba0da4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g8799ba0da4_0_1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9790426" y="4546120"/>
            <a:ext cx="2255173" cy="2310006"/>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6724502" y="0"/>
            <a:ext cx="5085303" cy="5118675"/>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1098667" y="2151750"/>
            <a:ext cx="5673900" cy="2497200"/>
          </a:xfrm>
          <a:prstGeom prst="rect">
            <a:avLst/>
          </a:prstGeom>
        </p:spPr>
        <p:txBody>
          <a:bodyPr spcFirstLastPara="1" wrap="square" lIns="121900" tIns="121900" rIns="121900" bIns="121900"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2"/>
          <p:cNvSpPr txBox="1">
            <a:spLocks noGrp="1"/>
          </p:cNvSpPr>
          <p:nvPr>
            <p:ph type="subTitle" idx="1"/>
          </p:nvPr>
        </p:nvSpPr>
        <p:spPr>
          <a:xfrm>
            <a:off x="1098667" y="4795067"/>
            <a:ext cx="5673900" cy="9273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8" name="Google Shape;48;p2"/>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69" y="5465463"/>
            <a:ext cx="12191743" cy="1392365"/>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851500" y="1030300"/>
            <a:ext cx="8489100" cy="2484300"/>
          </a:xfrm>
          <a:prstGeom prst="rect">
            <a:avLst/>
          </a:prstGeom>
        </p:spPr>
        <p:txBody>
          <a:bodyPr spcFirstLastPara="1" wrap="square" lIns="121900" tIns="121900" rIns="121900" bIns="121900" anchor="ctr" anchorCtr="0">
            <a:noAutofit/>
          </a:bodyPr>
          <a:lstStyle>
            <a:lvl1pPr lvl="0" algn="ctr">
              <a:spcBef>
                <a:spcPts val="0"/>
              </a:spcBef>
              <a:spcAft>
                <a:spcPts val="0"/>
              </a:spcAft>
              <a:buClr>
                <a:schemeClr val="lt1"/>
              </a:buClr>
              <a:buSzPts val="10700"/>
              <a:buNone/>
              <a:defRPr sz="10700">
                <a:solidFill>
                  <a:schemeClr val="lt1"/>
                </a:solidFill>
              </a:defRPr>
            </a:lvl1pPr>
            <a:lvl2pPr lvl="1" algn="ctr">
              <a:spcBef>
                <a:spcPts val="0"/>
              </a:spcBef>
              <a:spcAft>
                <a:spcPts val="0"/>
              </a:spcAft>
              <a:buClr>
                <a:schemeClr val="lt1"/>
              </a:buClr>
              <a:buSzPts val="10700"/>
              <a:buNone/>
              <a:defRPr sz="10700">
                <a:solidFill>
                  <a:schemeClr val="lt1"/>
                </a:solidFill>
              </a:defRPr>
            </a:lvl2pPr>
            <a:lvl3pPr lvl="2" algn="ctr">
              <a:spcBef>
                <a:spcPts val="0"/>
              </a:spcBef>
              <a:spcAft>
                <a:spcPts val="0"/>
              </a:spcAft>
              <a:buClr>
                <a:schemeClr val="lt1"/>
              </a:buClr>
              <a:buSzPts val="10700"/>
              <a:buNone/>
              <a:defRPr sz="10700">
                <a:solidFill>
                  <a:schemeClr val="lt1"/>
                </a:solidFill>
              </a:defRPr>
            </a:lvl3pPr>
            <a:lvl4pPr lvl="3" algn="ctr">
              <a:spcBef>
                <a:spcPts val="0"/>
              </a:spcBef>
              <a:spcAft>
                <a:spcPts val="0"/>
              </a:spcAft>
              <a:buClr>
                <a:schemeClr val="lt1"/>
              </a:buClr>
              <a:buSzPts val="10700"/>
              <a:buNone/>
              <a:defRPr sz="10700">
                <a:solidFill>
                  <a:schemeClr val="lt1"/>
                </a:solidFill>
              </a:defRPr>
            </a:lvl4pPr>
            <a:lvl5pPr lvl="4" algn="ctr">
              <a:spcBef>
                <a:spcPts val="0"/>
              </a:spcBef>
              <a:spcAft>
                <a:spcPts val="0"/>
              </a:spcAft>
              <a:buClr>
                <a:schemeClr val="lt1"/>
              </a:buClr>
              <a:buSzPts val="10700"/>
              <a:buNone/>
              <a:defRPr sz="10700">
                <a:solidFill>
                  <a:schemeClr val="lt1"/>
                </a:solidFill>
              </a:defRPr>
            </a:lvl5pPr>
            <a:lvl6pPr lvl="5" algn="ctr">
              <a:spcBef>
                <a:spcPts val="0"/>
              </a:spcBef>
              <a:spcAft>
                <a:spcPts val="0"/>
              </a:spcAft>
              <a:buClr>
                <a:schemeClr val="lt1"/>
              </a:buClr>
              <a:buSzPts val="10700"/>
              <a:buNone/>
              <a:defRPr sz="10700">
                <a:solidFill>
                  <a:schemeClr val="lt1"/>
                </a:solidFill>
              </a:defRPr>
            </a:lvl6pPr>
            <a:lvl7pPr lvl="6" algn="ctr">
              <a:spcBef>
                <a:spcPts val="0"/>
              </a:spcBef>
              <a:spcAft>
                <a:spcPts val="0"/>
              </a:spcAft>
              <a:buClr>
                <a:schemeClr val="lt1"/>
              </a:buClr>
              <a:buSzPts val="10700"/>
              <a:buNone/>
              <a:defRPr sz="10700">
                <a:solidFill>
                  <a:schemeClr val="lt1"/>
                </a:solidFill>
              </a:defRPr>
            </a:lvl7pPr>
            <a:lvl8pPr lvl="7" algn="ctr">
              <a:spcBef>
                <a:spcPts val="0"/>
              </a:spcBef>
              <a:spcAft>
                <a:spcPts val="0"/>
              </a:spcAft>
              <a:buClr>
                <a:schemeClr val="lt1"/>
              </a:buClr>
              <a:buSzPts val="10700"/>
              <a:buNone/>
              <a:defRPr sz="10700">
                <a:solidFill>
                  <a:schemeClr val="lt1"/>
                </a:solidFill>
              </a:defRPr>
            </a:lvl8pPr>
            <a:lvl9pPr lvl="8" algn="ctr">
              <a:spcBef>
                <a:spcPts val="0"/>
              </a:spcBef>
              <a:spcAft>
                <a:spcPts val="0"/>
              </a:spcAft>
              <a:buClr>
                <a:schemeClr val="lt1"/>
              </a:buClr>
              <a:buSzPts val="10700"/>
              <a:buNone/>
              <a:defRPr sz="10700">
                <a:solidFill>
                  <a:schemeClr val="lt1"/>
                </a:solidFill>
              </a:defRPr>
            </a:lvl9pPr>
          </a:lstStyle>
          <a:p>
            <a:r>
              <a:t>xx%</a:t>
            </a:r>
          </a:p>
        </p:txBody>
      </p:sp>
      <p:sp>
        <p:nvSpPr>
          <p:cNvPr id="269" name="Google Shape;269;p11"/>
          <p:cNvSpPr txBox="1">
            <a:spLocks noGrp="1"/>
          </p:cNvSpPr>
          <p:nvPr>
            <p:ph type="body" idx="1"/>
          </p:nvPr>
        </p:nvSpPr>
        <p:spPr>
          <a:xfrm>
            <a:off x="1851500" y="3616400"/>
            <a:ext cx="8489100" cy="1481700"/>
          </a:xfrm>
          <a:prstGeom prst="rect">
            <a:avLst/>
          </a:prstGeom>
        </p:spPr>
        <p:txBody>
          <a:bodyPr spcFirstLastPara="1" wrap="square" lIns="121900" tIns="121900" rIns="121900" bIns="121900" anchor="t" anchorCtr="0">
            <a:noAutofit/>
          </a:bodyPr>
          <a:lstStyle>
            <a:lvl1pPr marL="457200" lvl="0" indent="-336550" algn="ctr">
              <a:spcBef>
                <a:spcPts val="0"/>
              </a:spcBef>
              <a:spcAft>
                <a:spcPts val="0"/>
              </a:spcAft>
              <a:buClr>
                <a:schemeClr val="lt1"/>
              </a:buClr>
              <a:buSzPts val="1700"/>
              <a:buChar char="●"/>
              <a:defRPr>
                <a:solidFill>
                  <a:schemeClr val="lt1"/>
                </a:solidFill>
              </a:defRPr>
            </a:lvl1pPr>
            <a:lvl2pPr marL="914400" lvl="1" indent="-323850" algn="ctr">
              <a:spcBef>
                <a:spcPts val="2100"/>
              </a:spcBef>
              <a:spcAft>
                <a:spcPts val="0"/>
              </a:spcAft>
              <a:buClr>
                <a:schemeClr val="lt1"/>
              </a:buClr>
              <a:buSzPts val="1500"/>
              <a:buChar char="○"/>
              <a:defRPr>
                <a:solidFill>
                  <a:schemeClr val="lt1"/>
                </a:solidFill>
              </a:defRPr>
            </a:lvl2pPr>
            <a:lvl3pPr marL="1371600" lvl="2" indent="-323850" algn="ctr">
              <a:spcBef>
                <a:spcPts val="2100"/>
              </a:spcBef>
              <a:spcAft>
                <a:spcPts val="0"/>
              </a:spcAft>
              <a:buClr>
                <a:schemeClr val="lt1"/>
              </a:buClr>
              <a:buSzPts val="1500"/>
              <a:buChar char="■"/>
              <a:defRPr>
                <a:solidFill>
                  <a:schemeClr val="lt1"/>
                </a:solidFill>
              </a:defRPr>
            </a:lvl3pPr>
            <a:lvl4pPr marL="1828800" lvl="3" indent="-323850" algn="ctr">
              <a:spcBef>
                <a:spcPts val="2100"/>
              </a:spcBef>
              <a:spcAft>
                <a:spcPts val="0"/>
              </a:spcAft>
              <a:buClr>
                <a:schemeClr val="lt1"/>
              </a:buClr>
              <a:buSzPts val="1500"/>
              <a:buChar char="●"/>
              <a:defRPr>
                <a:solidFill>
                  <a:schemeClr val="lt1"/>
                </a:solidFill>
              </a:defRPr>
            </a:lvl4pPr>
            <a:lvl5pPr marL="2286000" lvl="4" indent="-323850" algn="ctr">
              <a:spcBef>
                <a:spcPts val="2100"/>
              </a:spcBef>
              <a:spcAft>
                <a:spcPts val="0"/>
              </a:spcAft>
              <a:buClr>
                <a:schemeClr val="lt1"/>
              </a:buClr>
              <a:buSzPts val="1500"/>
              <a:buChar char="○"/>
              <a:defRPr>
                <a:solidFill>
                  <a:schemeClr val="lt1"/>
                </a:solidFill>
              </a:defRPr>
            </a:lvl5pPr>
            <a:lvl6pPr marL="2743200" lvl="5" indent="-323850" algn="ctr">
              <a:spcBef>
                <a:spcPts val="2100"/>
              </a:spcBef>
              <a:spcAft>
                <a:spcPts val="0"/>
              </a:spcAft>
              <a:buClr>
                <a:schemeClr val="lt1"/>
              </a:buClr>
              <a:buSzPts val="1500"/>
              <a:buChar char="■"/>
              <a:defRPr>
                <a:solidFill>
                  <a:schemeClr val="lt1"/>
                </a:solidFill>
              </a:defRPr>
            </a:lvl6pPr>
            <a:lvl7pPr marL="3200400" lvl="6" indent="-323850" algn="ctr">
              <a:spcBef>
                <a:spcPts val="2100"/>
              </a:spcBef>
              <a:spcAft>
                <a:spcPts val="0"/>
              </a:spcAft>
              <a:buClr>
                <a:schemeClr val="lt1"/>
              </a:buClr>
              <a:buSzPts val="1500"/>
              <a:buChar char="●"/>
              <a:defRPr>
                <a:solidFill>
                  <a:schemeClr val="lt1"/>
                </a:solidFill>
              </a:defRPr>
            </a:lvl7pPr>
            <a:lvl8pPr marL="3657600" lvl="7" indent="-323850" algn="ctr">
              <a:spcBef>
                <a:spcPts val="2100"/>
              </a:spcBef>
              <a:spcAft>
                <a:spcPts val="0"/>
              </a:spcAft>
              <a:buClr>
                <a:schemeClr val="lt1"/>
              </a:buClr>
              <a:buSzPts val="1500"/>
              <a:buChar char="○"/>
              <a:defRPr>
                <a:solidFill>
                  <a:schemeClr val="lt1"/>
                </a:solidFill>
              </a:defRPr>
            </a:lvl8pPr>
            <a:lvl9pPr marL="4114800" lvl="8" indent="-323850" algn="ctr">
              <a:spcBef>
                <a:spcPts val="2100"/>
              </a:spcBef>
              <a:spcAft>
                <a:spcPts val="2100"/>
              </a:spcAft>
              <a:buClr>
                <a:schemeClr val="lt1"/>
              </a:buClr>
              <a:buSzPts val="1500"/>
              <a:buChar char="■"/>
              <a:defRPr>
                <a:solidFill>
                  <a:schemeClr val="lt1"/>
                </a:solidFill>
              </a:defRPr>
            </a:lvl9pPr>
          </a:lstStyle>
          <a:p>
            <a:endParaRPr/>
          </a:p>
        </p:txBody>
      </p:sp>
      <p:sp>
        <p:nvSpPr>
          <p:cNvPr id="270" name="Google Shape;270;p11"/>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3"/>
        <p:cNvGrpSpPr/>
        <p:nvPr/>
      </p:nvGrpSpPr>
      <p:grpSpPr>
        <a:xfrm>
          <a:off x="0" y="0"/>
          <a:ext cx="0" cy="0"/>
          <a:chOff x="0" y="0"/>
          <a:chExt cx="0" cy="0"/>
        </a:xfrm>
      </p:grpSpPr>
      <p:sp>
        <p:nvSpPr>
          <p:cNvPr id="274" name="Google Shape;274;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75" name="Google Shape;275;p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2100"/>
              </a:spcBef>
              <a:spcAft>
                <a:spcPts val="0"/>
              </a:spcAft>
              <a:buClr>
                <a:schemeClr val="dk1"/>
              </a:buClr>
              <a:buSzPts val="1800"/>
              <a:buChar char="○"/>
              <a:defRPr/>
            </a:lvl2pPr>
            <a:lvl3pPr marL="1371600" lvl="2" indent="-342900" algn="l" rtl="0">
              <a:lnSpc>
                <a:spcPct val="90000"/>
              </a:lnSpc>
              <a:spcBef>
                <a:spcPts val="2100"/>
              </a:spcBef>
              <a:spcAft>
                <a:spcPts val="0"/>
              </a:spcAft>
              <a:buClr>
                <a:schemeClr val="dk1"/>
              </a:buClr>
              <a:buSzPts val="1800"/>
              <a:buChar char="■"/>
              <a:defRPr/>
            </a:lvl3pPr>
            <a:lvl4pPr marL="1828800" lvl="3" indent="-342900" algn="l" rtl="0">
              <a:lnSpc>
                <a:spcPct val="90000"/>
              </a:lnSpc>
              <a:spcBef>
                <a:spcPts val="2100"/>
              </a:spcBef>
              <a:spcAft>
                <a:spcPts val="0"/>
              </a:spcAft>
              <a:buClr>
                <a:schemeClr val="dk1"/>
              </a:buClr>
              <a:buSzPts val="1800"/>
              <a:buChar char="●"/>
              <a:defRPr/>
            </a:lvl4pPr>
            <a:lvl5pPr marL="2286000" lvl="4" indent="-342900" algn="l" rtl="0">
              <a:lnSpc>
                <a:spcPct val="90000"/>
              </a:lnSpc>
              <a:spcBef>
                <a:spcPts val="2100"/>
              </a:spcBef>
              <a:spcAft>
                <a:spcPts val="0"/>
              </a:spcAft>
              <a:buClr>
                <a:schemeClr val="dk1"/>
              </a:buClr>
              <a:buSzPts val="1800"/>
              <a:buChar char="○"/>
              <a:defRPr/>
            </a:lvl5pPr>
            <a:lvl6pPr marL="2743200" lvl="5" indent="-342900" algn="l" rtl="0">
              <a:lnSpc>
                <a:spcPct val="90000"/>
              </a:lnSpc>
              <a:spcBef>
                <a:spcPts val="2100"/>
              </a:spcBef>
              <a:spcAft>
                <a:spcPts val="0"/>
              </a:spcAft>
              <a:buClr>
                <a:schemeClr val="dk1"/>
              </a:buClr>
              <a:buSzPts val="1800"/>
              <a:buChar char="■"/>
              <a:defRPr/>
            </a:lvl6pPr>
            <a:lvl7pPr marL="3200400" lvl="6" indent="-342900" algn="l" rtl="0">
              <a:lnSpc>
                <a:spcPct val="90000"/>
              </a:lnSpc>
              <a:spcBef>
                <a:spcPts val="2100"/>
              </a:spcBef>
              <a:spcAft>
                <a:spcPts val="0"/>
              </a:spcAft>
              <a:buClr>
                <a:schemeClr val="dk1"/>
              </a:buClr>
              <a:buSzPts val="1800"/>
              <a:buChar char="●"/>
              <a:defRPr/>
            </a:lvl7pPr>
            <a:lvl8pPr marL="3657600" lvl="7" indent="-342900" algn="l" rtl="0">
              <a:lnSpc>
                <a:spcPct val="90000"/>
              </a:lnSpc>
              <a:spcBef>
                <a:spcPts val="2100"/>
              </a:spcBef>
              <a:spcAft>
                <a:spcPts val="0"/>
              </a:spcAft>
              <a:buClr>
                <a:schemeClr val="dk1"/>
              </a:buClr>
              <a:buSzPts val="1800"/>
              <a:buChar char="○"/>
              <a:defRPr/>
            </a:lvl8pPr>
            <a:lvl9pPr marL="4114800" lvl="8" indent="-342900" algn="l" rtl="0">
              <a:lnSpc>
                <a:spcPct val="90000"/>
              </a:lnSpc>
              <a:spcBef>
                <a:spcPts val="2100"/>
              </a:spcBef>
              <a:spcAft>
                <a:spcPts val="2100"/>
              </a:spcAft>
              <a:buClr>
                <a:schemeClr val="dk1"/>
              </a:buClr>
              <a:buSzPts val="1800"/>
              <a:buChar char="■"/>
              <a:defRPr/>
            </a:lvl9pPr>
          </a:lstStyle>
          <a:p>
            <a:endParaRPr/>
          </a:p>
        </p:txBody>
      </p:sp>
      <p:sp>
        <p:nvSpPr>
          <p:cNvPr id="276" name="Google Shape;276;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7" name="Google Shape;277;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8" name="Google Shape;278;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95687" y="4541"/>
            <a:ext cx="1644245" cy="1846001"/>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9033219" y="3871914"/>
            <a:ext cx="2914791" cy="2985925"/>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1098667" y="2151767"/>
            <a:ext cx="7810500" cy="2497200"/>
          </a:xfrm>
          <a:prstGeom prst="rect">
            <a:avLst/>
          </a:prstGeom>
        </p:spPr>
        <p:txBody>
          <a:bodyPr spcFirstLastPara="1" wrap="square" lIns="121900" tIns="121900" rIns="121900" bIns="121900"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83" name="Google Shape;83;p3"/>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834621" y="399168"/>
            <a:ext cx="1332416" cy="1332416"/>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738400" y="798100"/>
            <a:ext cx="9374100" cy="13323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89" name="Google Shape;89;p4"/>
          <p:cNvSpPr txBox="1">
            <a:spLocks noGrp="1"/>
          </p:cNvSpPr>
          <p:nvPr>
            <p:ph type="body" idx="1"/>
          </p:nvPr>
        </p:nvSpPr>
        <p:spPr>
          <a:xfrm>
            <a:off x="1738400" y="2653400"/>
            <a:ext cx="9374100" cy="33888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90" name="Google Shape;90;p4"/>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834621" y="399168"/>
            <a:ext cx="1332416" cy="1332416"/>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738400" y="798100"/>
            <a:ext cx="9374100" cy="13323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96" name="Google Shape;96;p5"/>
          <p:cNvSpPr txBox="1">
            <a:spLocks noGrp="1"/>
          </p:cNvSpPr>
          <p:nvPr>
            <p:ph type="body" idx="1"/>
          </p:nvPr>
        </p:nvSpPr>
        <p:spPr>
          <a:xfrm>
            <a:off x="1738400" y="2653400"/>
            <a:ext cx="4574100" cy="33888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97" name="Google Shape;97;p5"/>
          <p:cNvSpPr txBox="1">
            <a:spLocks noGrp="1"/>
          </p:cNvSpPr>
          <p:nvPr>
            <p:ph type="body" idx="2"/>
          </p:nvPr>
        </p:nvSpPr>
        <p:spPr>
          <a:xfrm>
            <a:off x="6538200" y="2653400"/>
            <a:ext cx="4574100" cy="33888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98" name="Google Shape;98;p5"/>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834621" y="399168"/>
            <a:ext cx="1332416" cy="1332416"/>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738400" y="798100"/>
            <a:ext cx="9374100" cy="13323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04" name="Google Shape;104;p6"/>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834621" y="399168"/>
            <a:ext cx="1332416" cy="1332416"/>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738400" y="798100"/>
            <a:ext cx="4416000" cy="21201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10" name="Google Shape;110;p7"/>
          <p:cNvSpPr txBox="1">
            <a:spLocks noGrp="1"/>
          </p:cNvSpPr>
          <p:nvPr>
            <p:ph type="body" idx="1"/>
          </p:nvPr>
        </p:nvSpPr>
        <p:spPr>
          <a:xfrm>
            <a:off x="1738400" y="3079567"/>
            <a:ext cx="4416000" cy="29625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111" name="Google Shape;111;p7"/>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9155392" y="1742"/>
            <a:ext cx="3023192" cy="3468833"/>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1098667" y="1018133"/>
            <a:ext cx="7810500" cy="4764300"/>
          </a:xfrm>
          <a:prstGeom prst="rect">
            <a:avLst/>
          </a:prstGeom>
        </p:spPr>
        <p:txBody>
          <a:bodyPr spcFirstLastPara="1" wrap="square" lIns="121900" tIns="121900" rIns="121900" bIns="121900"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6" name="Google Shape;126;p8"/>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834621" y="399168"/>
            <a:ext cx="1332416" cy="1332416"/>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738400" y="798100"/>
            <a:ext cx="4574100" cy="2653500"/>
          </a:xfrm>
          <a:prstGeom prst="rect">
            <a:avLst/>
          </a:prstGeom>
          <a:ln w="9525" cap="flat" cmpd="sng">
            <a:solidFill>
              <a:schemeClr val="lt1"/>
            </a:solidFill>
            <a:prstDash val="solid"/>
            <a:round/>
            <a:headEnd type="none" w="sm" len="sm"/>
            <a:tailEnd type="none" w="sm" len="sm"/>
          </a:ln>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32" name="Google Shape;132;p9"/>
          <p:cNvSpPr txBox="1">
            <a:spLocks noGrp="1"/>
          </p:cNvSpPr>
          <p:nvPr>
            <p:ph type="subTitle" idx="1"/>
          </p:nvPr>
        </p:nvSpPr>
        <p:spPr>
          <a:xfrm>
            <a:off x="1738400" y="3657604"/>
            <a:ext cx="4574100" cy="968100"/>
          </a:xfrm>
          <a:prstGeom prst="rect">
            <a:avLst/>
          </a:prstGeom>
          <a:ln w="9525" cap="flat" cmpd="sng">
            <a:solidFill>
              <a:schemeClr val="lt1"/>
            </a:solidFill>
            <a:prstDash val="solid"/>
            <a:round/>
            <a:headEnd type="none" w="sm" len="sm"/>
            <a:tailEnd type="none" w="sm" len="sm"/>
          </a:ln>
        </p:spPr>
        <p:txBody>
          <a:bodyPr spcFirstLastPara="1" wrap="square" lIns="121900" tIns="121900" rIns="121900" bIns="121900" anchor="t" anchorCtr="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133" name="Google Shape;133;p9"/>
          <p:cNvSpPr txBox="1">
            <a:spLocks noGrp="1"/>
          </p:cNvSpPr>
          <p:nvPr>
            <p:ph type="body" idx="2"/>
          </p:nvPr>
        </p:nvSpPr>
        <p:spPr>
          <a:xfrm>
            <a:off x="6538267" y="881333"/>
            <a:ext cx="4574100" cy="5160900"/>
          </a:xfrm>
          <a:prstGeom prst="rect">
            <a:avLst/>
          </a:prstGeom>
          <a:ln w="9525" cap="flat" cmpd="sng">
            <a:solidFill>
              <a:schemeClr val="lt1"/>
            </a:solidFill>
            <a:prstDash val="solid"/>
            <a:round/>
            <a:headEnd type="none" w="sm" len="sm"/>
            <a:tailEnd type="none" w="sm" len="sm"/>
          </a:ln>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134" name="Google Shape;134;p9"/>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951176" y="5129497"/>
            <a:ext cx="1100560" cy="1100560"/>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738400" y="5518633"/>
            <a:ext cx="7790700" cy="713100"/>
          </a:xfrm>
          <a:prstGeom prst="rect">
            <a:avLst/>
          </a:prstGeom>
        </p:spPr>
        <p:txBody>
          <a:bodyPr spcFirstLastPara="1" wrap="square" lIns="121900" tIns="121900" rIns="121900" bIns="121900" anchor="t" anchorCtr="0">
            <a:noAutofit/>
          </a:bodyPr>
          <a:lstStyle>
            <a:lvl1pPr marL="457200" lvl="0" indent="-228600">
              <a:lnSpc>
                <a:spcPct val="100000"/>
              </a:lnSpc>
              <a:spcBef>
                <a:spcPts val="0"/>
              </a:spcBef>
              <a:spcAft>
                <a:spcPts val="0"/>
              </a:spcAft>
              <a:buSzPts val="1700"/>
              <a:buNone/>
              <a:defRPr/>
            </a:lvl1pPr>
          </a:lstStyle>
          <a:p>
            <a:endParaRPr/>
          </a:p>
        </p:txBody>
      </p:sp>
      <p:sp>
        <p:nvSpPr>
          <p:cNvPr id="140" name="Google Shape;140;p10"/>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1pPr>
            <a:lvl2pPr lvl="1">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2pPr>
            <a:lvl3pPr lvl="2">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3pPr>
            <a:lvl4pPr lvl="3">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4pPr>
            <a:lvl5pPr lvl="4">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5pPr>
            <a:lvl6pPr lvl="5">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6pPr>
            <a:lvl7pPr lvl="6">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7pPr>
            <a:lvl8pPr lvl="7">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8pPr>
            <a:lvl9pPr lvl="8">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36550">
              <a:lnSpc>
                <a:spcPct val="115000"/>
              </a:lnSpc>
              <a:spcBef>
                <a:spcPts val="0"/>
              </a:spcBef>
              <a:spcAft>
                <a:spcPts val="0"/>
              </a:spcAft>
              <a:buClr>
                <a:schemeClr val="dk2"/>
              </a:buClr>
              <a:buSzPts val="1700"/>
              <a:buFont typeface="Nunito"/>
              <a:buChar char="●"/>
              <a:defRPr sz="1700">
                <a:solidFill>
                  <a:schemeClr val="dk2"/>
                </a:solidFill>
                <a:latin typeface="Nunito"/>
                <a:ea typeface="Nunito"/>
                <a:cs typeface="Nunito"/>
                <a:sym typeface="Nunito"/>
              </a:defRPr>
            </a:lvl1pPr>
            <a:lvl2pPr marL="914400" lvl="1" indent="-32385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2pPr>
            <a:lvl3pPr marL="1371600" lvl="2" indent="-32385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3pPr>
            <a:lvl4pPr marL="1828800" lvl="3" indent="-32385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4pPr>
            <a:lvl5pPr marL="2286000" lvl="4" indent="-32385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5pPr>
            <a:lvl6pPr marL="2743200" lvl="5" indent="-32385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6pPr>
            <a:lvl7pPr marL="3200400" lvl="6" indent="-32385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7pPr>
            <a:lvl8pPr marL="3657600" lvl="7" indent="-32385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8pPr>
            <a:lvl9pPr marL="4114800" lvl="8" indent="-323850">
              <a:lnSpc>
                <a:spcPct val="115000"/>
              </a:lnSpc>
              <a:spcBef>
                <a:spcPts val="2100"/>
              </a:spcBef>
              <a:spcAft>
                <a:spcPts val="2100"/>
              </a:spcAft>
              <a:buClr>
                <a:schemeClr val="dk2"/>
              </a:buClr>
              <a:buSzPts val="1500"/>
              <a:buFont typeface="Nunito"/>
              <a:buChar char="■"/>
              <a:defRPr sz="15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11268061" y="6315968"/>
            <a:ext cx="731700" cy="524700"/>
          </a:xfrm>
          <a:prstGeom prst="rect">
            <a:avLst/>
          </a:prstGeom>
          <a:noFill/>
          <a:ln>
            <a:noFill/>
          </a:ln>
        </p:spPr>
        <p:txBody>
          <a:bodyPr spcFirstLastPara="1" wrap="square" lIns="121900" tIns="121900" rIns="121900" bIns="121900" anchor="ctr" anchorCtr="0">
            <a:noAutofit/>
          </a:bodyPr>
          <a:lstStyle>
            <a:lvl1pPr lvl="0" algn="r">
              <a:buNone/>
              <a:defRPr sz="1200">
                <a:solidFill>
                  <a:schemeClr val="dk2"/>
                </a:solidFill>
                <a:latin typeface="Nunito"/>
                <a:ea typeface="Nunito"/>
                <a:cs typeface="Nunito"/>
                <a:sym typeface="Nunito"/>
              </a:defRPr>
            </a:lvl1pPr>
            <a:lvl2pPr lvl="1" algn="r">
              <a:buNone/>
              <a:defRPr sz="1200">
                <a:solidFill>
                  <a:schemeClr val="dk2"/>
                </a:solidFill>
                <a:latin typeface="Nunito"/>
                <a:ea typeface="Nunito"/>
                <a:cs typeface="Nunito"/>
                <a:sym typeface="Nunito"/>
              </a:defRPr>
            </a:lvl2pPr>
            <a:lvl3pPr lvl="2" algn="r">
              <a:buNone/>
              <a:defRPr sz="1200">
                <a:solidFill>
                  <a:schemeClr val="dk2"/>
                </a:solidFill>
                <a:latin typeface="Nunito"/>
                <a:ea typeface="Nunito"/>
                <a:cs typeface="Nunito"/>
                <a:sym typeface="Nunito"/>
              </a:defRPr>
            </a:lvl3pPr>
            <a:lvl4pPr lvl="3" algn="r">
              <a:buNone/>
              <a:defRPr sz="1200">
                <a:solidFill>
                  <a:schemeClr val="dk2"/>
                </a:solidFill>
                <a:latin typeface="Nunito"/>
                <a:ea typeface="Nunito"/>
                <a:cs typeface="Nunito"/>
                <a:sym typeface="Nunito"/>
              </a:defRPr>
            </a:lvl4pPr>
            <a:lvl5pPr lvl="4" algn="r">
              <a:buNone/>
              <a:defRPr sz="1200">
                <a:solidFill>
                  <a:schemeClr val="dk2"/>
                </a:solidFill>
                <a:latin typeface="Nunito"/>
                <a:ea typeface="Nunito"/>
                <a:cs typeface="Nunito"/>
                <a:sym typeface="Nunito"/>
              </a:defRPr>
            </a:lvl5pPr>
            <a:lvl6pPr lvl="5" algn="r">
              <a:buNone/>
              <a:defRPr sz="1200">
                <a:solidFill>
                  <a:schemeClr val="dk2"/>
                </a:solidFill>
                <a:latin typeface="Nunito"/>
                <a:ea typeface="Nunito"/>
                <a:cs typeface="Nunito"/>
                <a:sym typeface="Nunito"/>
              </a:defRPr>
            </a:lvl6pPr>
            <a:lvl7pPr lvl="6" algn="r">
              <a:buNone/>
              <a:defRPr sz="1200">
                <a:solidFill>
                  <a:schemeClr val="dk2"/>
                </a:solidFill>
                <a:latin typeface="Nunito"/>
                <a:ea typeface="Nunito"/>
                <a:cs typeface="Nunito"/>
                <a:sym typeface="Nunito"/>
              </a:defRPr>
            </a:lvl7pPr>
            <a:lvl8pPr lvl="7" algn="r">
              <a:buNone/>
              <a:defRPr sz="1200">
                <a:solidFill>
                  <a:schemeClr val="dk2"/>
                </a:solidFill>
                <a:latin typeface="Nunito"/>
                <a:ea typeface="Nunito"/>
                <a:cs typeface="Nunito"/>
                <a:sym typeface="Nunito"/>
              </a:defRPr>
            </a:lvl8pPr>
            <a:lvl9pPr lvl="8" algn="r">
              <a:buNone/>
              <a:defRPr sz="12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hyperlink" Target="https://help.shopify.com/" TargetMode="External"/><Relationship Id="rId7" Type="http://schemas.openxmlformats.org/officeDocument/2006/relationships/hyperlink" Target="https://help.shopify.com/themes/development" TargetMode="External"/><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hyperlink" Target="https://help.shopify.com/themes/liquid/basics" TargetMode="External"/><Relationship Id="rId5" Type="http://schemas.openxmlformats.org/officeDocument/2006/relationships/hyperlink" Target="https://responsivedesign.is/guidelines/flexible-grid-based-layouts/" TargetMode="External"/><Relationship Id="rId4" Type="http://schemas.openxmlformats.org/officeDocument/2006/relationships/hyperlink" Target="https://ecommerce.shopify.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696969"/>
            </a:gs>
            <a:gs pos="100000">
              <a:srgbClr val="1D1D1D"/>
            </a:gs>
          </a:gsLst>
          <a:path path="circle">
            <a:fillToRect l="50000" t="50000" r="50000" b="50000"/>
          </a:path>
          <a:tileRect/>
        </a:gradFill>
        <a:effectLst/>
      </p:bgPr>
    </p:bg>
    <p:spTree>
      <p:nvGrpSpPr>
        <p:cNvPr id="1" name="Shape 282"/>
        <p:cNvGrpSpPr/>
        <p:nvPr/>
      </p:nvGrpSpPr>
      <p:grpSpPr>
        <a:xfrm>
          <a:off x="0" y="0"/>
          <a:ext cx="0" cy="0"/>
          <a:chOff x="0" y="0"/>
          <a:chExt cx="0" cy="0"/>
        </a:xfrm>
      </p:grpSpPr>
      <p:sp>
        <p:nvSpPr>
          <p:cNvPr id="283" name="Google Shape;283;p14"/>
          <p:cNvSpPr txBox="1">
            <a:spLocks noGrp="1"/>
          </p:cNvSpPr>
          <p:nvPr>
            <p:ph type="ctrTitle"/>
          </p:nvPr>
        </p:nvSpPr>
        <p:spPr>
          <a:xfrm>
            <a:off x="1524000" y="766445"/>
            <a:ext cx="9144000" cy="137731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000"/>
              <a:buFont typeface="Calibri"/>
              <a:buNone/>
            </a:pPr>
            <a:r>
              <a:rPr lang="en-US" sz="2600">
                <a:latin typeface="Times New Roman"/>
                <a:ea typeface="Times New Roman"/>
                <a:cs typeface="Times New Roman"/>
                <a:sym typeface="Times New Roman"/>
              </a:rPr>
              <a:t>BUILDING E-COMMERCE WEBSITE ON SHOPIFY PLATFORM</a:t>
            </a:r>
            <a:endParaRPr sz="2600">
              <a:latin typeface="Times New Roman"/>
              <a:ea typeface="Times New Roman"/>
              <a:cs typeface="Times New Roman"/>
              <a:sym typeface="Times New Roman"/>
            </a:endParaRPr>
          </a:p>
        </p:txBody>
      </p:sp>
      <p:sp>
        <p:nvSpPr>
          <p:cNvPr id="284" name="Google Shape;284;p14"/>
          <p:cNvSpPr txBox="1">
            <a:spLocks noGrp="1"/>
          </p:cNvSpPr>
          <p:nvPr>
            <p:ph type="subTitle" idx="1"/>
          </p:nvPr>
        </p:nvSpPr>
        <p:spPr>
          <a:xfrm>
            <a:off x="0" y="2473325"/>
            <a:ext cx="12192000" cy="43848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chemeClr val="dk1"/>
              </a:buClr>
              <a:buSzPts val="2160"/>
              <a:buNone/>
            </a:pPr>
            <a:r>
              <a:rPr lang="en-US" sz="2160" b="1" dirty="0"/>
              <a:t>                                         </a:t>
            </a:r>
            <a:r>
              <a:rPr lang="en-US" sz="2160" b="1" dirty="0">
                <a:latin typeface="Times New Roman"/>
                <a:ea typeface="Times New Roman"/>
                <a:cs typeface="Times New Roman"/>
                <a:sym typeface="Times New Roman"/>
              </a:rPr>
              <a:t>Company   :</a:t>
            </a:r>
            <a:r>
              <a:rPr lang="en-US" sz="2160" dirty="0">
                <a:latin typeface="Times New Roman"/>
                <a:ea typeface="Times New Roman"/>
                <a:cs typeface="Times New Roman"/>
                <a:sym typeface="Times New Roman"/>
              </a:rPr>
              <a:t>   </a:t>
            </a:r>
            <a:r>
              <a:rPr lang="en-US" sz="2160" dirty="0" err="1">
                <a:latin typeface="Times New Roman"/>
                <a:ea typeface="Times New Roman"/>
                <a:cs typeface="Times New Roman"/>
                <a:sym typeface="Times New Roman"/>
              </a:rPr>
              <a:t>UrbanJet</a:t>
            </a:r>
            <a:r>
              <a:rPr lang="en-US" sz="2160" dirty="0">
                <a:latin typeface="Times New Roman"/>
                <a:ea typeface="Times New Roman"/>
                <a:cs typeface="Times New Roman"/>
                <a:sym typeface="Times New Roman"/>
              </a:rPr>
              <a:t> Hospitality Services </a:t>
            </a:r>
            <a:r>
              <a:rPr lang="en-US" sz="2160" dirty="0" err="1">
                <a:latin typeface="Times New Roman"/>
                <a:ea typeface="Times New Roman"/>
                <a:cs typeface="Times New Roman"/>
                <a:sym typeface="Times New Roman"/>
              </a:rPr>
              <a:t>Pvt.Ltd</a:t>
            </a:r>
            <a:endParaRPr sz="2160" dirty="0">
              <a:latin typeface="Times New Roman"/>
              <a:ea typeface="Times New Roman"/>
              <a:cs typeface="Times New Roman"/>
              <a:sym typeface="Times New Roman"/>
            </a:endParaRPr>
          </a:p>
          <a:p>
            <a:pPr marL="0" lvl="0" indent="0" algn="l" rtl="0">
              <a:lnSpc>
                <a:spcPct val="70000"/>
              </a:lnSpc>
              <a:spcBef>
                <a:spcPts val="1000"/>
              </a:spcBef>
              <a:spcAft>
                <a:spcPts val="0"/>
              </a:spcAft>
              <a:buClr>
                <a:schemeClr val="dk1"/>
              </a:buClr>
              <a:buSzPts val="2160"/>
              <a:buNone/>
            </a:pPr>
            <a:r>
              <a:rPr lang="en-US" sz="2160" b="1" dirty="0">
                <a:latin typeface="Times New Roman"/>
                <a:ea typeface="Times New Roman"/>
                <a:cs typeface="Times New Roman"/>
                <a:sym typeface="Times New Roman"/>
              </a:rPr>
              <a:t>                                             Location    :</a:t>
            </a:r>
            <a:r>
              <a:rPr lang="en-US" sz="2160" dirty="0">
                <a:latin typeface="Times New Roman"/>
                <a:ea typeface="Times New Roman"/>
                <a:cs typeface="Times New Roman"/>
                <a:sym typeface="Times New Roman"/>
              </a:rPr>
              <a:t>    </a:t>
            </a:r>
            <a:r>
              <a:rPr lang="en-US" sz="2160" dirty="0" err="1">
                <a:latin typeface="Times New Roman"/>
                <a:ea typeface="Times New Roman"/>
                <a:cs typeface="Times New Roman"/>
                <a:sym typeface="Times New Roman"/>
              </a:rPr>
              <a:t>Nizampet</a:t>
            </a:r>
            <a:r>
              <a:rPr lang="en-US" sz="2160" dirty="0">
                <a:latin typeface="Times New Roman"/>
                <a:ea typeface="Times New Roman"/>
                <a:cs typeface="Times New Roman"/>
                <a:sym typeface="Times New Roman"/>
              </a:rPr>
              <a:t>, Hyderabad </a:t>
            </a:r>
            <a:endParaRPr sz="2160" dirty="0">
              <a:latin typeface="Times New Roman"/>
              <a:ea typeface="Times New Roman"/>
              <a:cs typeface="Times New Roman"/>
              <a:sym typeface="Times New Roman"/>
            </a:endParaRPr>
          </a:p>
          <a:p>
            <a:pPr marL="0" lvl="0" indent="0" algn="ctr" rtl="0">
              <a:lnSpc>
                <a:spcPct val="70000"/>
              </a:lnSpc>
              <a:spcBef>
                <a:spcPts val="1000"/>
              </a:spcBef>
              <a:spcAft>
                <a:spcPts val="0"/>
              </a:spcAft>
              <a:buClr>
                <a:schemeClr val="dk1"/>
              </a:buClr>
              <a:buSzPts val="2160"/>
              <a:buNone/>
            </a:pPr>
            <a:endParaRPr sz="2160" dirty="0">
              <a:latin typeface="Times New Roman"/>
              <a:ea typeface="Times New Roman"/>
              <a:cs typeface="Times New Roman"/>
              <a:sym typeface="Times New Roman"/>
            </a:endParaRPr>
          </a:p>
          <a:p>
            <a:pPr marL="0" lvl="0" indent="0" algn="ctr" rtl="0">
              <a:lnSpc>
                <a:spcPct val="70000"/>
              </a:lnSpc>
              <a:spcBef>
                <a:spcPts val="1000"/>
              </a:spcBef>
              <a:spcAft>
                <a:spcPts val="0"/>
              </a:spcAft>
              <a:buClr>
                <a:schemeClr val="dk1"/>
              </a:buClr>
              <a:buSzPts val="2160"/>
              <a:buNone/>
            </a:pPr>
            <a:endParaRPr sz="2160" dirty="0"/>
          </a:p>
          <a:p>
            <a:pPr marL="0" lvl="0" indent="0" algn="ctr" rtl="0">
              <a:lnSpc>
                <a:spcPct val="70000"/>
              </a:lnSpc>
              <a:spcBef>
                <a:spcPts val="1000"/>
              </a:spcBef>
              <a:spcAft>
                <a:spcPts val="0"/>
              </a:spcAft>
              <a:buClr>
                <a:schemeClr val="dk1"/>
              </a:buClr>
              <a:buSzPts val="2160"/>
              <a:buNone/>
            </a:pPr>
            <a:endParaRPr sz="2160" dirty="0"/>
          </a:p>
          <a:p>
            <a:pPr marL="0" lvl="0" indent="0" algn="l" rtl="0">
              <a:lnSpc>
                <a:spcPct val="70000"/>
              </a:lnSpc>
              <a:spcBef>
                <a:spcPts val="1000"/>
              </a:spcBef>
              <a:spcAft>
                <a:spcPts val="0"/>
              </a:spcAft>
              <a:buClr>
                <a:schemeClr val="dk1"/>
              </a:buClr>
              <a:buSzPts val="2160"/>
              <a:buNone/>
            </a:pPr>
            <a:r>
              <a:rPr lang="en-US" sz="2160" b="1" dirty="0"/>
              <a:t>              </a:t>
            </a:r>
            <a:r>
              <a:rPr lang="en-US" sz="2160" b="1" dirty="0">
                <a:latin typeface="Times New Roman"/>
                <a:ea typeface="Times New Roman"/>
                <a:cs typeface="Times New Roman"/>
                <a:sym typeface="Times New Roman"/>
              </a:rPr>
              <a:t>Company Guide</a:t>
            </a:r>
            <a:r>
              <a:rPr lang="en-US" sz="2160" b="1" dirty="0"/>
              <a:t>                                                                                      </a:t>
            </a:r>
            <a:r>
              <a:rPr lang="en-US" sz="2160" b="1" dirty="0">
                <a:latin typeface="Times New Roman"/>
                <a:ea typeface="Times New Roman"/>
                <a:cs typeface="Times New Roman"/>
                <a:sym typeface="Times New Roman"/>
              </a:rPr>
              <a:t>Submitted by												</a:t>
            </a:r>
            <a:endParaRPr sz="2160" b="1" dirty="0">
              <a:latin typeface="Times New Roman"/>
              <a:ea typeface="Times New Roman"/>
              <a:cs typeface="Times New Roman"/>
              <a:sym typeface="Times New Roman"/>
            </a:endParaRPr>
          </a:p>
          <a:p>
            <a:pPr marL="0" lvl="0" indent="0" algn="just" rtl="0">
              <a:lnSpc>
                <a:spcPct val="70000"/>
              </a:lnSpc>
              <a:spcBef>
                <a:spcPts val="1000"/>
              </a:spcBef>
              <a:spcAft>
                <a:spcPts val="0"/>
              </a:spcAft>
              <a:buClr>
                <a:schemeClr val="dk1"/>
              </a:buClr>
              <a:buSzPts val="2160"/>
              <a:buNone/>
            </a:pPr>
            <a:r>
              <a:rPr lang="en-US" sz="2160" dirty="0">
                <a:latin typeface="Times New Roman"/>
                <a:ea typeface="Times New Roman"/>
                <a:cs typeface="Times New Roman"/>
                <a:sym typeface="Times New Roman"/>
              </a:rPr>
              <a:t>             Mr. </a:t>
            </a:r>
            <a:r>
              <a:rPr lang="en-US" sz="2160" dirty="0" err="1">
                <a:latin typeface="Times New Roman"/>
                <a:ea typeface="Times New Roman"/>
                <a:cs typeface="Times New Roman"/>
                <a:sym typeface="Times New Roman"/>
              </a:rPr>
              <a:t>I.Chanakya</a:t>
            </a:r>
            <a:r>
              <a:rPr lang="en-US" sz="2160" dirty="0">
                <a:latin typeface="Times New Roman"/>
                <a:ea typeface="Times New Roman"/>
                <a:cs typeface="Times New Roman"/>
                <a:sym typeface="Times New Roman"/>
              </a:rPr>
              <a:t> Reddy                                                                    </a:t>
            </a:r>
            <a:r>
              <a:rPr lang="en-US" sz="2160" dirty="0" err="1">
                <a:latin typeface="Times New Roman"/>
                <a:ea typeface="Times New Roman"/>
                <a:cs typeface="Times New Roman"/>
                <a:sym typeface="Times New Roman"/>
              </a:rPr>
              <a:t>K.Rama</a:t>
            </a:r>
            <a:r>
              <a:rPr lang="en-US" sz="2160" dirty="0">
                <a:latin typeface="Times New Roman"/>
                <a:ea typeface="Times New Roman"/>
                <a:cs typeface="Times New Roman"/>
                <a:sym typeface="Times New Roman"/>
              </a:rPr>
              <a:t> Krishna  -   161FA04300</a:t>
            </a:r>
            <a:endParaRPr sz="2160" dirty="0">
              <a:latin typeface="Times New Roman"/>
              <a:ea typeface="Times New Roman"/>
              <a:cs typeface="Times New Roman"/>
              <a:sym typeface="Times New Roman"/>
            </a:endParaRPr>
          </a:p>
          <a:p>
            <a:pPr marL="0" lvl="0" indent="0" algn="just" rtl="0">
              <a:lnSpc>
                <a:spcPct val="70000"/>
              </a:lnSpc>
              <a:spcBef>
                <a:spcPts val="1000"/>
              </a:spcBef>
              <a:spcAft>
                <a:spcPts val="0"/>
              </a:spcAft>
              <a:buClr>
                <a:schemeClr val="dk1"/>
              </a:buClr>
              <a:buSzPts val="2160"/>
              <a:buNone/>
            </a:pPr>
            <a:r>
              <a:rPr lang="en-US" sz="2160" dirty="0">
                <a:latin typeface="Times New Roman"/>
                <a:ea typeface="Times New Roman"/>
                <a:cs typeface="Times New Roman"/>
                <a:sym typeface="Times New Roman"/>
              </a:rPr>
              <a:t>                </a:t>
            </a:r>
            <a:r>
              <a:rPr lang="en-US" sz="2160" b="1" dirty="0">
                <a:latin typeface="Times New Roman"/>
                <a:ea typeface="Times New Roman"/>
                <a:cs typeface="Times New Roman"/>
                <a:sym typeface="Times New Roman"/>
              </a:rPr>
              <a:t>Faculty Guide</a:t>
            </a:r>
            <a:r>
              <a:rPr lang="en-US" sz="2160" dirty="0">
                <a:latin typeface="Times New Roman"/>
                <a:ea typeface="Times New Roman"/>
                <a:cs typeface="Times New Roman"/>
                <a:sym typeface="Times New Roman"/>
              </a:rPr>
              <a:t>                                                                             </a:t>
            </a:r>
            <a:r>
              <a:rPr lang="en-US" sz="2160" dirty="0" err="1">
                <a:latin typeface="Times New Roman"/>
                <a:ea typeface="Times New Roman"/>
                <a:cs typeface="Times New Roman"/>
                <a:sym typeface="Times New Roman"/>
              </a:rPr>
              <a:t>B.Pavan</a:t>
            </a:r>
            <a:r>
              <a:rPr lang="en-US" sz="2160" dirty="0">
                <a:latin typeface="Times New Roman"/>
                <a:ea typeface="Times New Roman"/>
                <a:cs typeface="Times New Roman"/>
                <a:sym typeface="Times New Roman"/>
              </a:rPr>
              <a:t> Kumar   -   161FA04283</a:t>
            </a:r>
            <a:endParaRPr sz="2160" dirty="0">
              <a:latin typeface="Times New Roman"/>
              <a:ea typeface="Times New Roman"/>
              <a:cs typeface="Times New Roman"/>
              <a:sym typeface="Times New Roman"/>
            </a:endParaRPr>
          </a:p>
          <a:p>
            <a:pPr marL="0" lvl="0" indent="0" algn="just" rtl="0">
              <a:lnSpc>
                <a:spcPct val="70000"/>
              </a:lnSpc>
              <a:spcBef>
                <a:spcPts val="1000"/>
              </a:spcBef>
              <a:spcAft>
                <a:spcPts val="0"/>
              </a:spcAft>
              <a:buClr>
                <a:schemeClr val="dk1"/>
              </a:buClr>
              <a:buSzPts val="2160"/>
              <a:buNone/>
            </a:pPr>
            <a:r>
              <a:rPr lang="en-US" sz="2160" dirty="0">
                <a:latin typeface="Times New Roman"/>
                <a:ea typeface="Times New Roman"/>
                <a:cs typeface="Times New Roman"/>
                <a:sym typeface="Times New Roman"/>
              </a:rPr>
              <a:t>             Ms. Sajida Sultana.                                                                         </a:t>
            </a:r>
            <a:r>
              <a:rPr lang="en-US" sz="2160" dirty="0" err="1">
                <a:latin typeface="Times New Roman"/>
                <a:ea typeface="Times New Roman"/>
                <a:cs typeface="Times New Roman"/>
                <a:sym typeface="Times New Roman"/>
              </a:rPr>
              <a:t>M.Ram</a:t>
            </a:r>
            <a:r>
              <a:rPr lang="en-US" sz="2160" dirty="0">
                <a:latin typeface="Times New Roman"/>
                <a:ea typeface="Times New Roman"/>
                <a:cs typeface="Times New Roman"/>
                <a:sym typeface="Times New Roman"/>
              </a:rPr>
              <a:t> Kishore   -   161FA04456</a:t>
            </a:r>
            <a:endParaRPr sz="2160" dirty="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6"/>
          <p:cNvSpPr txBox="1">
            <a:spLocks noGrp="1"/>
          </p:cNvSpPr>
          <p:nvPr>
            <p:ph type="title"/>
          </p:nvPr>
        </p:nvSpPr>
        <p:spPr>
          <a:xfrm>
            <a:off x="0" y="14620"/>
            <a:ext cx="121920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600">
                <a:latin typeface="Times New Roman"/>
                <a:ea typeface="Times New Roman"/>
                <a:cs typeface="Times New Roman"/>
                <a:sym typeface="Times New Roman"/>
              </a:rPr>
              <a:t>CLASS DIAGRAM</a:t>
            </a:r>
            <a:endParaRPr sz="2600">
              <a:latin typeface="Times New Roman"/>
              <a:ea typeface="Times New Roman"/>
              <a:cs typeface="Times New Roman"/>
              <a:sym typeface="Times New Roman"/>
            </a:endParaRPr>
          </a:p>
        </p:txBody>
      </p:sp>
      <p:pic>
        <p:nvPicPr>
          <p:cNvPr id="359" name="Google Shape;359;p26"/>
          <p:cNvPicPr preferRelativeResize="0"/>
          <p:nvPr/>
        </p:nvPicPr>
        <p:blipFill>
          <a:blip r:embed="rId3">
            <a:alphaModFix/>
          </a:blip>
          <a:stretch>
            <a:fillRect/>
          </a:stretch>
        </p:blipFill>
        <p:spPr>
          <a:xfrm>
            <a:off x="0" y="985825"/>
            <a:ext cx="12192000" cy="5872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4"/>
          <p:cNvSpPr txBox="1">
            <a:spLocks noGrp="1"/>
          </p:cNvSpPr>
          <p:nvPr>
            <p:ph type="title"/>
          </p:nvPr>
        </p:nvSpPr>
        <p:spPr>
          <a:xfrm>
            <a:off x="0" y="29840"/>
            <a:ext cx="121920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600">
                <a:latin typeface="Times New Roman"/>
                <a:ea typeface="Times New Roman"/>
                <a:cs typeface="Times New Roman"/>
                <a:sym typeface="Times New Roman"/>
              </a:rPr>
              <a:t>SEQUENCE DIAGRAM</a:t>
            </a:r>
            <a:endParaRPr sz="2600">
              <a:latin typeface="Times New Roman"/>
              <a:ea typeface="Times New Roman"/>
              <a:cs typeface="Times New Roman"/>
              <a:sym typeface="Times New Roman"/>
            </a:endParaRPr>
          </a:p>
        </p:txBody>
      </p:sp>
      <p:pic>
        <p:nvPicPr>
          <p:cNvPr id="347" name="Google Shape;347;p24"/>
          <p:cNvPicPr preferRelativeResize="0"/>
          <p:nvPr/>
        </p:nvPicPr>
        <p:blipFill rotWithShape="1">
          <a:blip r:embed="rId3">
            <a:alphaModFix/>
          </a:blip>
          <a:srcRect r="4861" b="21893"/>
          <a:stretch/>
        </p:blipFill>
        <p:spPr>
          <a:xfrm>
            <a:off x="0" y="1065975"/>
            <a:ext cx="12192000" cy="57920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5"/>
          <p:cNvSpPr txBox="1">
            <a:spLocks noGrp="1"/>
          </p:cNvSpPr>
          <p:nvPr>
            <p:ph type="title"/>
          </p:nvPr>
        </p:nvSpPr>
        <p:spPr>
          <a:xfrm>
            <a:off x="0" y="0"/>
            <a:ext cx="12192000" cy="12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600">
                <a:latin typeface="Times New Roman"/>
                <a:ea typeface="Times New Roman"/>
                <a:cs typeface="Times New Roman"/>
                <a:sym typeface="Times New Roman"/>
              </a:rPr>
              <a:t>ACTIVITY DIAGRAM</a:t>
            </a:r>
            <a:endParaRPr sz="2600">
              <a:latin typeface="Times New Roman"/>
              <a:ea typeface="Times New Roman"/>
              <a:cs typeface="Times New Roman"/>
              <a:sym typeface="Times New Roman"/>
            </a:endParaRPr>
          </a:p>
        </p:txBody>
      </p:sp>
      <p:pic>
        <p:nvPicPr>
          <p:cNvPr id="353" name="Google Shape;353;p25"/>
          <p:cNvPicPr preferRelativeResize="0"/>
          <p:nvPr/>
        </p:nvPicPr>
        <p:blipFill>
          <a:blip r:embed="rId3">
            <a:alphaModFix/>
          </a:blip>
          <a:stretch>
            <a:fillRect/>
          </a:stretch>
        </p:blipFill>
        <p:spPr>
          <a:xfrm>
            <a:off x="0" y="1112525"/>
            <a:ext cx="12192001" cy="5745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7"/>
          <p:cNvSpPr txBox="1">
            <a:spLocks noGrp="1"/>
          </p:cNvSpPr>
          <p:nvPr>
            <p:ph type="title"/>
          </p:nvPr>
        </p:nvSpPr>
        <p:spPr>
          <a:xfrm>
            <a:off x="0" y="365125"/>
            <a:ext cx="121920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2600">
                <a:latin typeface="Times New Roman"/>
                <a:ea typeface="Times New Roman"/>
                <a:cs typeface="Times New Roman"/>
                <a:sym typeface="Times New Roman"/>
              </a:rPr>
              <a:t>        SECTION BUILDING</a:t>
            </a:r>
            <a:endParaRPr sz="2600">
              <a:latin typeface="Times New Roman"/>
              <a:ea typeface="Times New Roman"/>
              <a:cs typeface="Times New Roman"/>
              <a:sym typeface="Times New Roman"/>
            </a:endParaRPr>
          </a:p>
        </p:txBody>
      </p:sp>
      <p:sp>
        <p:nvSpPr>
          <p:cNvPr id="365" name="Google Shape;365;p27"/>
          <p:cNvSpPr txBox="1">
            <a:spLocks noGrp="1"/>
          </p:cNvSpPr>
          <p:nvPr>
            <p:ph type="body" idx="1"/>
          </p:nvPr>
        </p:nvSpPr>
        <p:spPr>
          <a:xfrm>
            <a:off x="838200" y="1356350"/>
            <a:ext cx="10515600" cy="4820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2400">
                <a:latin typeface="Times New Roman"/>
                <a:ea typeface="Times New Roman"/>
                <a:cs typeface="Times New Roman"/>
                <a:sym typeface="Times New Roman"/>
              </a:rPr>
              <a:t>There are three different ways to build a section that is </a:t>
            </a:r>
            <a:endParaRPr sz="2400">
              <a:latin typeface="Times New Roman"/>
              <a:ea typeface="Times New Roman"/>
              <a:cs typeface="Times New Roman"/>
              <a:sym typeface="Times New Roman"/>
            </a:endParaRPr>
          </a:p>
          <a:p>
            <a:pPr marL="457200" lvl="0" indent="-387350" algn="l" rtl="0">
              <a:lnSpc>
                <a:spcPct val="90000"/>
              </a:lnSpc>
              <a:spcBef>
                <a:spcPts val="1000"/>
              </a:spcBef>
              <a:spcAft>
                <a:spcPts val="0"/>
              </a:spcAft>
              <a:buClr>
                <a:srgbClr val="000000"/>
              </a:buClr>
              <a:buSzPts val="2500"/>
              <a:buFont typeface="Times New Roman"/>
              <a:buChar char="•"/>
            </a:pPr>
            <a:r>
              <a:rPr lang="en-US" sz="2400">
                <a:latin typeface="Times New Roman"/>
                <a:ea typeface="Times New Roman"/>
                <a:cs typeface="Times New Roman"/>
                <a:sym typeface="Times New Roman"/>
              </a:rPr>
              <a:t>Full Screen Mode</a:t>
            </a:r>
            <a:endParaRPr sz="2400">
              <a:latin typeface="Times New Roman"/>
              <a:ea typeface="Times New Roman"/>
              <a:cs typeface="Times New Roman"/>
              <a:sym typeface="Times New Roman"/>
            </a:endParaRPr>
          </a:p>
          <a:p>
            <a:pPr marL="457200" lvl="0" indent="-387350" algn="l" rtl="0">
              <a:lnSpc>
                <a:spcPct val="90000"/>
              </a:lnSpc>
              <a:spcBef>
                <a:spcPts val="1000"/>
              </a:spcBef>
              <a:spcAft>
                <a:spcPts val="0"/>
              </a:spcAft>
              <a:buClr>
                <a:srgbClr val="000000"/>
              </a:buClr>
              <a:buSzPts val="2500"/>
              <a:buFont typeface="Times New Roman"/>
              <a:buChar char="•"/>
            </a:pPr>
            <a:r>
              <a:rPr lang="en-US" sz="2400">
                <a:latin typeface="Times New Roman"/>
                <a:ea typeface="Times New Roman"/>
                <a:cs typeface="Times New Roman"/>
                <a:sym typeface="Times New Roman"/>
              </a:rPr>
              <a:t>Desktop Mode</a:t>
            </a:r>
            <a:endParaRPr sz="2400">
              <a:latin typeface="Times New Roman"/>
              <a:ea typeface="Times New Roman"/>
              <a:cs typeface="Times New Roman"/>
              <a:sym typeface="Times New Roman"/>
            </a:endParaRPr>
          </a:p>
          <a:p>
            <a:pPr marL="457200" lvl="0" indent="-387350" algn="l" rtl="0">
              <a:lnSpc>
                <a:spcPct val="90000"/>
              </a:lnSpc>
              <a:spcBef>
                <a:spcPts val="1000"/>
              </a:spcBef>
              <a:spcAft>
                <a:spcPts val="0"/>
              </a:spcAft>
              <a:buClr>
                <a:srgbClr val="000000"/>
              </a:buClr>
              <a:buSzPts val="2500"/>
              <a:buFont typeface="Times New Roman"/>
              <a:buChar char="•"/>
            </a:pPr>
            <a:r>
              <a:rPr lang="en-US" sz="2400">
                <a:latin typeface="Times New Roman"/>
                <a:ea typeface="Times New Roman"/>
                <a:cs typeface="Times New Roman"/>
                <a:sym typeface="Times New Roman"/>
              </a:rPr>
              <a:t>Mobile Mode</a:t>
            </a:r>
            <a:endParaRPr sz="24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28"/>
          <p:cNvPicPr preferRelativeResize="0"/>
          <p:nvPr/>
        </p:nvPicPr>
        <p:blipFill>
          <a:blip r:embed="rId3">
            <a:alphaModFix/>
          </a:blip>
          <a:stretch>
            <a:fillRect/>
          </a:stretch>
        </p:blipFill>
        <p:spPr>
          <a:xfrm>
            <a:off x="0" y="0"/>
            <a:ext cx="12191999" cy="3489951"/>
          </a:xfrm>
          <a:prstGeom prst="rect">
            <a:avLst/>
          </a:prstGeom>
          <a:noFill/>
          <a:ln>
            <a:noFill/>
          </a:ln>
        </p:spPr>
      </p:pic>
      <p:pic>
        <p:nvPicPr>
          <p:cNvPr id="371" name="Google Shape;371;p28"/>
          <p:cNvPicPr preferRelativeResize="0"/>
          <p:nvPr/>
        </p:nvPicPr>
        <p:blipFill>
          <a:blip r:embed="rId4">
            <a:alphaModFix/>
          </a:blip>
          <a:stretch>
            <a:fillRect/>
          </a:stretch>
        </p:blipFill>
        <p:spPr>
          <a:xfrm>
            <a:off x="0" y="3611875"/>
            <a:ext cx="12191999" cy="32461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29"/>
          <p:cNvPicPr preferRelativeResize="0"/>
          <p:nvPr/>
        </p:nvPicPr>
        <p:blipFill>
          <a:blip r:embed="rId3">
            <a:alphaModFix/>
          </a:blip>
          <a:stretch>
            <a:fillRect/>
          </a:stretch>
        </p:blipFill>
        <p:spPr>
          <a:xfrm>
            <a:off x="0" y="0"/>
            <a:ext cx="12191999"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30"/>
          <p:cNvPicPr preferRelativeResize="0"/>
          <p:nvPr/>
        </p:nvPicPr>
        <p:blipFill>
          <a:blip r:embed="rId3">
            <a:alphaModFix/>
          </a:blip>
          <a:stretch>
            <a:fillRect/>
          </a:stretch>
        </p:blipFill>
        <p:spPr>
          <a:xfrm>
            <a:off x="0" y="1554475"/>
            <a:ext cx="12191999" cy="5303525"/>
          </a:xfrm>
          <a:prstGeom prst="rect">
            <a:avLst/>
          </a:prstGeom>
          <a:noFill/>
          <a:ln>
            <a:noFill/>
          </a:ln>
        </p:spPr>
      </p:pic>
      <p:sp>
        <p:nvSpPr>
          <p:cNvPr id="382" name="Google Shape;382;p30"/>
          <p:cNvSpPr txBox="1"/>
          <p:nvPr/>
        </p:nvSpPr>
        <p:spPr>
          <a:xfrm>
            <a:off x="0" y="182875"/>
            <a:ext cx="12192000" cy="102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Times New Roman"/>
                <a:ea typeface="Times New Roman"/>
                <a:cs typeface="Times New Roman"/>
                <a:sym typeface="Times New Roman"/>
              </a:rPr>
              <a:t>HOMEPAGE</a:t>
            </a:r>
            <a:endParaRPr sz="2400" b="1">
              <a:latin typeface="Times New Roman"/>
              <a:ea typeface="Times New Roman"/>
              <a:cs typeface="Times New Roman"/>
              <a:sym typeface="Times New Roman"/>
            </a:endParaRPr>
          </a:p>
          <a:p>
            <a:pPr marL="0" lvl="0" indent="0" algn="l" rtl="0">
              <a:spcBef>
                <a:spcPts val="0"/>
              </a:spcBef>
              <a:spcAft>
                <a:spcPts val="0"/>
              </a:spcAft>
              <a:buNone/>
            </a:pPr>
            <a:r>
              <a:rPr lang="en-US" sz="2200">
                <a:latin typeface="Times New Roman"/>
                <a:ea typeface="Times New Roman"/>
                <a:cs typeface="Times New Roman"/>
                <a:sym typeface="Times New Roman"/>
              </a:rPr>
              <a:t>The introductory page of a website, typically set as the default or start-up page on a browser when the website is visited.</a:t>
            </a:r>
            <a:endParaRPr sz="2200">
              <a:latin typeface="Times New Roman"/>
              <a:ea typeface="Times New Roman"/>
              <a:cs typeface="Times New Roman"/>
              <a:sym typeface="Times New Roman"/>
            </a:endParaRPr>
          </a:p>
          <a:p>
            <a:pPr marL="0" lvl="0" indent="0" algn="l" rtl="0">
              <a:spcBef>
                <a:spcPts val="0"/>
              </a:spcBef>
              <a:spcAft>
                <a:spcPts val="0"/>
              </a:spcAft>
              <a:buNone/>
            </a:pPr>
            <a:endParaRPr>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31"/>
          <p:cNvPicPr preferRelativeResize="0"/>
          <p:nvPr/>
        </p:nvPicPr>
        <p:blipFill>
          <a:blip r:embed="rId3">
            <a:alphaModFix/>
          </a:blip>
          <a:stretch>
            <a:fillRect/>
          </a:stretch>
        </p:blipFill>
        <p:spPr>
          <a:xfrm>
            <a:off x="0" y="1115625"/>
            <a:ext cx="5882649" cy="2648649"/>
          </a:xfrm>
          <a:prstGeom prst="rect">
            <a:avLst/>
          </a:prstGeom>
          <a:noFill/>
          <a:ln>
            <a:noFill/>
          </a:ln>
        </p:spPr>
      </p:pic>
      <p:sp>
        <p:nvSpPr>
          <p:cNvPr id="388" name="Google Shape;388;p31"/>
          <p:cNvSpPr txBox="1"/>
          <p:nvPr/>
        </p:nvSpPr>
        <p:spPr>
          <a:xfrm>
            <a:off x="0" y="182850"/>
            <a:ext cx="12192000" cy="102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Times New Roman"/>
                <a:ea typeface="Times New Roman"/>
                <a:cs typeface="Times New Roman"/>
                <a:sym typeface="Times New Roman"/>
              </a:rPr>
              <a:t>COLLECTIONS</a:t>
            </a:r>
            <a:endParaRPr sz="2400" b="1">
              <a:latin typeface="Times New Roman"/>
              <a:ea typeface="Times New Roman"/>
              <a:cs typeface="Times New Roman"/>
              <a:sym typeface="Times New Roman"/>
            </a:endParaRPr>
          </a:p>
          <a:p>
            <a:pPr marL="0" lvl="0" indent="0" algn="l" rtl="0">
              <a:spcBef>
                <a:spcPts val="0"/>
              </a:spcBef>
              <a:spcAft>
                <a:spcPts val="0"/>
              </a:spcAft>
              <a:buNone/>
            </a:pPr>
            <a:r>
              <a:rPr lang="en-US" sz="2200">
                <a:latin typeface="Times New Roman"/>
                <a:ea typeface="Times New Roman"/>
                <a:cs typeface="Times New Roman"/>
                <a:sym typeface="Times New Roman"/>
              </a:rPr>
              <a:t>Collections are great for gathering similar products into their own buckets or groups.</a:t>
            </a:r>
            <a:endParaRPr sz="2200">
              <a:latin typeface="Times New Roman"/>
              <a:ea typeface="Times New Roman"/>
              <a:cs typeface="Times New Roman"/>
              <a:sym typeface="Times New Roman"/>
            </a:endParaRPr>
          </a:p>
        </p:txBody>
      </p:sp>
      <p:pic>
        <p:nvPicPr>
          <p:cNvPr id="389" name="Google Shape;389;p31"/>
          <p:cNvPicPr preferRelativeResize="0"/>
          <p:nvPr/>
        </p:nvPicPr>
        <p:blipFill>
          <a:blip r:embed="rId4">
            <a:alphaModFix/>
          </a:blip>
          <a:stretch>
            <a:fillRect/>
          </a:stretch>
        </p:blipFill>
        <p:spPr>
          <a:xfrm>
            <a:off x="6187450" y="1115625"/>
            <a:ext cx="6004550" cy="2785825"/>
          </a:xfrm>
          <a:prstGeom prst="rect">
            <a:avLst/>
          </a:prstGeom>
          <a:noFill/>
          <a:ln>
            <a:noFill/>
          </a:ln>
        </p:spPr>
      </p:pic>
      <p:pic>
        <p:nvPicPr>
          <p:cNvPr id="390" name="Google Shape;390;p31"/>
          <p:cNvPicPr preferRelativeResize="0"/>
          <p:nvPr/>
        </p:nvPicPr>
        <p:blipFill>
          <a:blip r:embed="rId5">
            <a:alphaModFix/>
          </a:blip>
          <a:stretch>
            <a:fillRect/>
          </a:stretch>
        </p:blipFill>
        <p:spPr>
          <a:xfrm>
            <a:off x="3002275" y="4175775"/>
            <a:ext cx="6187449" cy="2682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5" name="Google Shape;395;p32"/>
          <p:cNvPicPr preferRelativeResize="0"/>
          <p:nvPr/>
        </p:nvPicPr>
        <p:blipFill>
          <a:blip r:embed="rId3">
            <a:alphaModFix/>
          </a:blip>
          <a:stretch>
            <a:fillRect/>
          </a:stretch>
        </p:blipFill>
        <p:spPr>
          <a:xfrm>
            <a:off x="0" y="1539250"/>
            <a:ext cx="12191999" cy="5306775"/>
          </a:xfrm>
          <a:prstGeom prst="rect">
            <a:avLst/>
          </a:prstGeom>
          <a:noFill/>
          <a:ln>
            <a:noFill/>
          </a:ln>
        </p:spPr>
      </p:pic>
      <p:sp>
        <p:nvSpPr>
          <p:cNvPr id="396" name="Google Shape;396;p32"/>
          <p:cNvSpPr txBox="1"/>
          <p:nvPr/>
        </p:nvSpPr>
        <p:spPr>
          <a:xfrm>
            <a:off x="0" y="243850"/>
            <a:ext cx="12192000" cy="11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a:latin typeface="Times New Roman"/>
                <a:ea typeface="Times New Roman"/>
                <a:cs typeface="Times New Roman"/>
                <a:sym typeface="Times New Roman"/>
              </a:rPr>
              <a:t>NEWSLETTER</a:t>
            </a:r>
            <a:endParaRPr sz="2200"/>
          </a:p>
          <a:p>
            <a:pPr marL="0" lvl="0" indent="0" algn="l" rtl="0">
              <a:spcBef>
                <a:spcPts val="0"/>
              </a:spcBef>
              <a:spcAft>
                <a:spcPts val="0"/>
              </a:spcAft>
              <a:buNone/>
            </a:pPr>
            <a:r>
              <a:rPr lang="en-US" sz="2200">
                <a:latin typeface="Times New Roman"/>
                <a:ea typeface="Times New Roman"/>
                <a:cs typeface="Times New Roman"/>
                <a:sym typeface="Times New Roman"/>
              </a:rPr>
              <a:t>With a newsletter signup, you collect email addresses from your customers and store them on the Email subscribers tab on the Customers page in the Shopify admin.</a:t>
            </a:r>
            <a:endParaRPr sz="22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33"/>
          <p:cNvPicPr preferRelativeResize="0"/>
          <p:nvPr/>
        </p:nvPicPr>
        <p:blipFill>
          <a:blip r:embed="rId3">
            <a:alphaModFix/>
          </a:blip>
          <a:stretch>
            <a:fillRect/>
          </a:stretch>
        </p:blipFill>
        <p:spPr>
          <a:xfrm>
            <a:off x="91450" y="1356350"/>
            <a:ext cx="5913125" cy="2575575"/>
          </a:xfrm>
          <a:prstGeom prst="rect">
            <a:avLst/>
          </a:prstGeom>
          <a:noFill/>
          <a:ln>
            <a:noFill/>
          </a:ln>
        </p:spPr>
      </p:pic>
      <p:pic>
        <p:nvPicPr>
          <p:cNvPr id="402" name="Google Shape;402;p33"/>
          <p:cNvPicPr preferRelativeResize="0"/>
          <p:nvPr/>
        </p:nvPicPr>
        <p:blipFill>
          <a:blip r:embed="rId4">
            <a:alphaModFix/>
          </a:blip>
          <a:stretch>
            <a:fillRect/>
          </a:stretch>
        </p:blipFill>
        <p:spPr>
          <a:xfrm>
            <a:off x="6385575" y="1356350"/>
            <a:ext cx="5669274" cy="2575575"/>
          </a:xfrm>
          <a:prstGeom prst="rect">
            <a:avLst/>
          </a:prstGeom>
          <a:noFill/>
          <a:ln>
            <a:noFill/>
          </a:ln>
        </p:spPr>
      </p:pic>
      <p:sp>
        <p:nvSpPr>
          <p:cNvPr id="403" name="Google Shape;403;p33"/>
          <p:cNvSpPr txBox="1"/>
          <p:nvPr/>
        </p:nvSpPr>
        <p:spPr>
          <a:xfrm>
            <a:off x="0" y="243825"/>
            <a:ext cx="12192000" cy="102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Times New Roman"/>
                <a:ea typeface="Times New Roman"/>
                <a:cs typeface="Times New Roman"/>
                <a:sym typeface="Times New Roman"/>
              </a:rPr>
              <a:t>CATALOG</a:t>
            </a:r>
            <a:endParaRPr sz="2400" b="1">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US" sz="2200">
                <a:latin typeface="Times New Roman"/>
                <a:ea typeface="Times New Roman"/>
                <a:cs typeface="Times New Roman"/>
                <a:sym typeface="Times New Roman"/>
              </a:rPr>
              <a:t>A complete list of items, typically one in alphabetical or other systematic order.</a:t>
            </a:r>
            <a:endParaRPr sz="2200">
              <a:latin typeface="Times New Roman"/>
              <a:ea typeface="Times New Roman"/>
              <a:cs typeface="Times New Roman"/>
              <a:sym typeface="Times New Roman"/>
            </a:endParaRPr>
          </a:p>
          <a:p>
            <a:pPr marL="0" lvl="0" indent="0" algn="l" rtl="0">
              <a:spcBef>
                <a:spcPts val="0"/>
              </a:spcBef>
              <a:spcAft>
                <a:spcPts val="0"/>
              </a:spcAft>
              <a:buNone/>
            </a:pPr>
            <a:endParaRPr>
              <a:latin typeface="Nunito"/>
              <a:ea typeface="Nunito"/>
              <a:cs typeface="Nunito"/>
              <a:sym typeface="Nunito"/>
            </a:endParaRPr>
          </a:p>
        </p:txBody>
      </p:sp>
      <p:pic>
        <p:nvPicPr>
          <p:cNvPr id="404" name="Google Shape;404;p33"/>
          <p:cNvPicPr preferRelativeResize="0"/>
          <p:nvPr/>
        </p:nvPicPr>
        <p:blipFill>
          <a:blip r:embed="rId5">
            <a:alphaModFix/>
          </a:blip>
          <a:stretch>
            <a:fillRect/>
          </a:stretch>
        </p:blipFill>
        <p:spPr>
          <a:xfrm>
            <a:off x="2682250" y="4236725"/>
            <a:ext cx="5913125" cy="26212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5"/>
          <p:cNvSpPr txBox="1">
            <a:spLocks noGrp="1"/>
          </p:cNvSpPr>
          <p:nvPr>
            <p:ph type="title"/>
          </p:nvPr>
        </p:nvSpPr>
        <p:spPr>
          <a:xfrm>
            <a:off x="838200" y="212725"/>
            <a:ext cx="10515600" cy="1067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2600">
                <a:latin typeface="Times New Roman"/>
                <a:ea typeface="Times New Roman"/>
                <a:cs typeface="Times New Roman"/>
                <a:sym typeface="Times New Roman"/>
              </a:rPr>
              <a:t>CONTENTS</a:t>
            </a:r>
            <a:endParaRPr sz="2600">
              <a:latin typeface="Times New Roman"/>
              <a:ea typeface="Times New Roman"/>
              <a:cs typeface="Times New Roman"/>
              <a:sym typeface="Times New Roman"/>
            </a:endParaRPr>
          </a:p>
        </p:txBody>
      </p:sp>
      <p:sp>
        <p:nvSpPr>
          <p:cNvPr id="290" name="Google Shape;290;p15"/>
          <p:cNvSpPr txBox="1">
            <a:spLocks noGrp="1"/>
          </p:cNvSpPr>
          <p:nvPr>
            <p:ph type="body" idx="1"/>
          </p:nvPr>
        </p:nvSpPr>
        <p:spPr>
          <a:xfrm>
            <a:off x="838200" y="1253325"/>
            <a:ext cx="10515600" cy="5604600"/>
          </a:xfrm>
          <a:prstGeom prst="rect">
            <a:avLst/>
          </a:prstGeom>
          <a:noFill/>
          <a:ln>
            <a:noFill/>
          </a:ln>
        </p:spPr>
        <p:txBody>
          <a:bodyPr spcFirstLastPara="1" wrap="square" lIns="91425" tIns="45700" rIns="91425" bIns="45700" anchor="t" anchorCtr="0">
            <a:noAutofit/>
          </a:bodyPr>
          <a:lstStyle/>
          <a:p>
            <a:pPr marL="228600" lvl="0" indent="-203200" algn="l" rtl="0">
              <a:lnSpc>
                <a:spcPct val="100000"/>
              </a:lnSpc>
              <a:spcBef>
                <a:spcPts val="0"/>
              </a:spcBef>
              <a:spcAft>
                <a:spcPts val="0"/>
              </a:spcAft>
              <a:buClr>
                <a:srgbClr val="000000"/>
              </a:buClr>
              <a:buSzPts val="2400"/>
              <a:buFont typeface="Times New Roman"/>
              <a:buChar char="●"/>
            </a:pPr>
            <a:r>
              <a:rPr lang="en-US" sz="2400" dirty="0">
                <a:latin typeface="Times New Roman"/>
                <a:ea typeface="Times New Roman"/>
                <a:cs typeface="Times New Roman"/>
                <a:sym typeface="Times New Roman"/>
              </a:rPr>
              <a:t> ABSTRACT</a:t>
            </a:r>
            <a:endParaRPr sz="2400" dirty="0">
              <a:latin typeface="Times New Roman"/>
              <a:ea typeface="Times New Roman"/>
              <a:cs typeface="Times New Roman"/>
              <a:sym typeface="Times New Roman"/>
            </a:endParaRPr>
          </a:p>
          <a:p>
            <a:pPr marL="228600" lvl="0" indent="-203200" algn="l" rtl="0">
              <a:lnSpc>
                <a:spcPct val="100000"/>
              </a:lnSpc>
              <a:spcBef>
                <a:spcPts val="1000"/>
              </a:spcBef>
              <a:spcAft>
                <a:spcPts val="0"/>
              </a:spcAft>
              <a:buClr>
                <a:srgbClr val="000000"/>
              </a:buClr>
              <a:buSzPts val="2400"/>
              <a:buFont typeface="Times New Roman"/>
              <a:buChar char="●"/>
            </a:pPr>
            <a:r>
              <a:rPr lang="en-US" sz="2400" dirty="0">
                <a:latin typeface="Times New Roman"/>
                <a:ea typeface="Times New Roman"/>
                <a:cs typeface="Times New Roman"/>
                <a:sym typeface="Times New Roman"/>
              </a:rPr>
              <a:t> SCOPE</a:t>
            </a:r>
            <a:endParaRPr sz="2400" dirty="0">
              <a:latin typeface="Times New Roman"/>
              <a:ea typeface="Times New Roman"/>
              <a:cs typeface="Times New Roman"/>
              <a:sym typeface="Times New Roman"/>
            </a:endParaRPr>
          </a:p>
          <a:p>
            <a:pPr marL="228600" lvl="0" indent="-203200" algn="l" rtl="0">
              <a:lnSpc>
                <a:spcPct val="100000"/>
              </a:lnSpc>
              <a:spcBef>
                <a:spcPts val="1000"/>
              </a:spcBef>
              <a:spcAft>
                <a:spcPts val="0"/>
              </a:spcAft>
              <a:buClr>
                <a:srgbClr val="000000"/>
              </a:buClr>
              <a:buSzPts val="2400"/>
              <a:buFont typeface="Times New Roman"/>
              <a:buChar char="●"/>
            </a:pPr>
            <a:r>
              <a:rPr lang="en-US" sz="2400" dirty="0">
                <a:latin typeface="Times New Roman"/>
                <a:ea typeface="Times New Roman"/>
                <a:cs typeface="Times New Roman"/>
                <a:sym typeface="Times New Roman"/>
              </a:rPr>
              <a:t> INTRODUCTION</a:t>
            </a:r>
            <a:endParaRPr sz="2400" dirty="0">
              <a:latin typeface="Times New Roman"/>
              <a:ea typeface="Times New Roman"/>
              <a:cs typeface="Times New Roman"/>
              <a:sym typeface="Times New Roman"/>
            </a:endParaRPr>
          </a:p>
          <a:p>
            <a:pPr marL="228600" lvl="0" indent="-203200" algn="l" rtl="0">
              <a:lnSpc>
                <a:spcPct val="100000"/>
              </a:lnSpc>
              <a:spcBef>
                <a:spcPts val="1000"/>
              </a:spcBef>
              <a:spcAft>
                <a:spcPts val="0"/>
              </a:spcAft>
              <a:buClr>
                <a:srgbClr val="000000"/>
              </a:buClr>
              <a:buSzPts val="2400"/>
              <a:buFont typeface="Times New Roman"/>
              <a:buChar char="●"/>
            </a:pPr>
            <a:r>
              <a:rPr lang="en-US" sz="2400" dirty="0">
                <a:latin typeface="Times New Roman"/>
                <a:ea typeface="Times New Roman"/>
                <a:cs typeface="Times New Roman"/>
                <a:sym typeface="Times New Roman"/>
              </a:rPr>
              <a:t>SOFTWARE AND HARDWARE REQUIREMENTS</a:t>
            </a:r>
            <a:endParaRPr sz="2400" dirty="0">
              <a:latin typeface="Times New Roman"/>
              <a:ea typeface="Times New Roman"/>
              <a:cs typeface="Times New Roman"/>
              <a:sym typeface="Times New Roman"/>
            </a:endParaRPr>
          </a:p>
          <a:p>
            <a:pPr marL="228600" lvl="0" indent="-203200" algn="l" rtl="0">
              <a:lnSpc>
                <a:spcPct val="50000"/>
              </a:lnSpc>
              <a:spcBef>
                <a:spcPts val="2100"/>
              </a:spcBef>
              <a:spcAft>
                <a:spcPts val="0"/>
              </a:spcAft>
              <a:buClr>
                <a:srgbClr val="000000"/>
              </a:buClr>
              <a:buSzPts val="2400"/>
              <a:buFont typeface="Times New Roman"/>
              <a:buChar char="●"/>
            </a:pPr>
            <a:r>
              <a:rPr lang="en-US" sz="2400" dirty="0">
                <a:latin typeface="Times New Roman"/>
                <a:ea typeface="Times New Roman"/>
                <a:cs typeface="Times New Roman"/>
                <a:sym typeface="Times New Roman"/>
              </a:rPr>
              <a:t>UML DIAGRAMS</a:t>
            </a:r>
            <a:endParaRPr sz="2400" dirty="0">
              <a:latin typeface="Times New Roman"/>
              <a:ea typeface="Times New Roman"/>
              <a:cs typeface="Times New Roman"/>
              <a:sym typeface="Times New Roman"/>
            </a:endParaRPr>
          </a:p>
          <a:p>
            <a:pPr marL="228600" lvl="0" indent="-203200" algn="l" rtl="0">
              <a:lnSpc>
                <a:spcPct val="50000"/>
              </a:lnSpc>
              <a:spcBef>
                <a:spcPts val="2100"/>
              </a:spcBef>
              <a:spcAft>
                <a:spcPts val="0"/>
              </a:spcAft>
              <a:buClr>
                <a:srgbClr val="000000"/>
              </a:buClr>
              <a:buSzPts val="2400"/>
              <a:buFont typeface="Times New Roman"/>
              <a:buChar char="●"/>
            </a:pPr>
            <a:r>
              <a:rPr lang="en-US" sz="2400" dirty="0">
                <a:latin typeface="Times New Roman"/>
                <a:ea typeface="Times New Roman"/>
                <a:cs typeface="Times New Roman"/>
                <a:sym typeface="Times New Roman"/>
              </a:rPr>
              <a:t> SCREENSHOTS</a:t>
            </a:r>
          </a:p>
          <a:p>
            <a:pPr marL="228600" indent="-203200">
              <a:lnSpc>
                <a:spcPct val="50000"/>
              </a:lnSpc>
              <a:spcBef>
                <a:spcPts val="2100"/>
              </a:spcBef>
              <a:buClr>
                <a:srgbClr val="000000"/>
              </a:buClr>
              <a:buSzPts val="2400"/>
              <a:buFont typeface="Times New Roman"/>
              <a:buChar char="●"/>
            </a:pPr>
            <a:r>
              <a:rPr lang="en-US" sz="2400" dirty="0">
                <a:latin typeface="Times New Roman"/>
                <a:ea typeface="Times New Roman"/>
                <a:cs typeface="Times New Roman"/>
                <a:sym typeface="Times New Roman"/>
              </a:rPr>
              <a:t>APPS</a:t>
            </a:r>
            <a:endParaRPr sz="2400" dirty="0">
              <a:latin typeface="Times New Roman"/>
              <a:ea typeface="Times New Roman"/>
              <a:cs typeface="Times New Roman"/>
              <a:sym typeface="Times New Roman"/>
            </a:endParaRPr>
          </a:p>
          <a:p>
            <a:pPr marL="228600" lvl="0" indent="-203200" algn="l" rtl="0">
              <a:lnSpc>
                <a:spcPct val="50000"/>
              </a:lnSpc>
              <a:spcBef>
                <a:spcPts val="2100"/>
              </a:spcBef>
              <a:spcAft>
                <a:spcPts val="0"/>
              </a:spcAft>
              <a:buClr>
                <a:srgbClr val="000000"/>
              </a:buClr>
              <a:buSzPts val="2400"/>
              <a:buFont typeface="Times New Roman"/>
              <a:buChar char="●"/>
            </a:pPr>
            <a:r>
              <a:rPr lang="en-US" sz="2400" dirty="0">
                <a:latin typeface="Times New Roman"/>
                <a:ea typeface="Times New Roman"/>
                <a:cs typeface="Times New Roman"/>
                <a:sym typeface="Times New Roman"/>
              </a:rPr>
              <a:t> REFERENCES</a:t>
            </a:r>
            <a:endParaRPr sz="2400" dirty="0">
              <a:latin typeface="Times New Roman"/>
              <a:ea typeface="Times New Roman"/>
              <a:cs typeface="Times New Roman"/>
              <a:sym typeface="Times New Roman"/>
            </a:endParaRPr>
          </a:p>
          <a:p>
            <a:pPr marL="228600" lvl="0" indent="0" algn="l" rtl="0">
              <a:lnSpc>
                <a:spcPct val="115000"/>
              </a:lnSpc>
              <a:spcBef>
                <a:spcPts val="2100"/>
              </a:spcBef>
              <a:spcAft>
                <a:spcPts val="0"/>
              </a:spcAft>
              <a:buNone/>
            </a:pPr>
            <a:endParaRPr sz="2400" dirty="0">
              <a:latin typeface="Times New Roman"/>
              <a:ea typeface="Times New Roman"/>
              <a:cs typeface="Times New Roman"/>
              <a:sym typeface="Times New Roman"/>
            </a:endParaRPr>
          </a:p>
          <a:p>
            <a:pPr marL="228600" lvl="0" indent="0" algn="l" rtl="0">
              <a:lnSpc>
                <a:spcPct val="50000"/>
              </a:lnSpc>
              <a:spcBef>
                <a:spcPts val="2100"/>
              </a:spcBef>
              <a:spcAft>
                <a:spcPts val="0"/>
              </a:spcAft>
              <a:buNone/>
            </a:pPr>
            <a:endParaRPr sz="2400" dirty="0">
              <a:latin typeface="Times New Roman"/>
              <a:ea typeface="Times New Roman"/>
              <a:cs typeface="Times New Roman"/>
              <a:sym typeface="Times New Roman"/>
            </a:endParaRPr>
          </a:p>
          <a:p>
            <a:pPr marL="228600" lvl="0" indent="0" algn="l" rtl="0">
              <a:lnSpc>
                <a:spcPct val="50000"/>
              </a:lnSpc>
              <a:spcBef>
                <a:spcPts val="2100"/>
              </a:spcBef>
              <a:spcAft>
                <a:spcPts val="2100"/>
              </a:spcAft>
              <a:buNone/>
            </a:pPr>
            <a:endParaRPr sz="2400" dirty="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34"/>
          <p:cNvPicPr preferRelativeResize="0"/>
          <p:nvPr/>
        </p:nvPicPr>
        <p:blipFill>
          <a:blip r:embed="rId3">
            <a:alphaModFix/>
          </a:blip>
          <a:stretch>
            <a:fillRect/>
          </a:stretch>
        </p:blipFill>
        <p:spPr>
          <a:xfrm>
            <a:off x="6362300" y="1737375"/>
            <a:ext cx="5829701" cy="5120625"/>
          </a:xfrm>
          <a:prstGeom prst="rect">
            <a:avLst/>
          </a:prstGeom>
          <a:noFill/>
          <a:ln>
            <a:noFill/>
          </a:ln>
        </p:spPr>
      </p:pic>
      <p:pic>
        <p:nvPicPr>
          <p:cNvPr id="410" name="Google Shape;410;p34"/>
          <p:cNvPicPr preferRelativeResize="0"/>
          <p:nvPr/>
        </p:nvPicPr>
        <p:blipFill>
          <a:blip r:embed="rId4">
            <a:alphaModFix/>
          </a:blip>
          <a:stretch>
            <a:fillRect/>
          </a:stretch>
        </p:blipFill>
        <p:spPr>
          <a:xfrm>
            <a:off x="0" y="1737375"/>
            <a:ext cx="6225151" cy="4978825"/>
          </a:xfrm>
          <a:prstGeom prst="rect">
            <a:avLst/>
          </a:prstGeom>
          <a:noFill/>
          <a:ln>
            <a:noFill/>
          </a:ln>
        </p:spPr>
      </p:pic>
      <p:sp>
        <p:nvSpPr>
          <p:cNvPr id="411" name="Google Shape;411;p34"/>
          <p:cNvSpPr txBox="1"/>
          <p:nvPr/>
        </p:nvSpPr>
        <p:spPr>
          <a:xfrm>
            <a:off x="0" y="213375"/>
            <a:ext cx="12192000" cy="152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Times New Roman"/>
                <a:ea typeface="Times New Roman"/>
                <a:cs typeface="Times New Roman"/>
                <a:sym typeface="Times New Roman"/>
              </a:rPr>
              <a:t>ABOUT US</a:t>
            </a:r>
            <a:endParaRPr sz="2400" b="1">
              <a:latin typeface="Times New Roman"/>
              <a:ea typeface="Times New Roman"/>
              <a:cs typeface="Times New Roman"/>
              <a:sym typeface="Times New Roman"/>
            </a:endParaRPr>
          </a:p>
          <a:p>
            <a:pPr marL="0" lvl="0" indent="0" algn="l" rtl="0">
              <a:spcBef>
                <a:spcPts val="0"/>
              </a:spcBef>
              <a:spcAft>
                <a:spcPts val="0"/>
              </a:spcAft>
              <a:buNone/>
            </a:pPr>
            <a:r>
              <a:rPr lang="en-US" sz="2200">
                <a:latin typeface="Times New Roman"/>
                <a:ea typeface="Times New Roman"/>
                <a:cs typeface="Times New Roman"/>
                <a:sym typeface="Times New Roman"/>
              </a:rPr>
              <a:t>The About us page is commonly used by all types of businesses to give customers more insight into who is involved with a given business, is often a reflection of the purpose and personality of the business and its owners or top employees.</a:t>
            </a:r>
            <a:endParaRPr sz="2200" b="1">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5"/>
          <p:cNvSpPr txBox="1"/>
          <p:nvPr/>
        </p:nvSpPr>
        <p:spPr>
          <a:xfrm>
            <a:off x="0" y="228600"/>
            <a:ext cx="12192000" cy="102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Times New Roman"/>
                <a:ea typeface="Times New Roman"/>
                <a:cs typeface="Times New Roman"/>
                <a:sym typeface="Times New Roman"/>
              </a:rPr>
              <a:t>CONTACT US</a:t>
            </a:r>
            <a:endParaRPr sz="2400" b="1">
              <a:latin typeface="Times New Roman"/>
              <a:ea typeface="Times New Roman"/>
              <a:cs typeface="Times New Roman"/>
              <a:sym typeface="Times New Roman"/>
            </a:endParaRPr>
          </a:p>
          <a:p>
            <a:pPr marL="0" lvl="0" indent="0" algn="l" rtl="0">
              <a:spcBef>
                <a:spcPts val="0"/>
              </a:spcBef>
              <a:spcAft>
                <a:spcPts val="0"/>
              </a:spcAft>
              <a:buNone/>
            </a:pPr>
            <a:r>
              <a:rPr lang="en-US" sz="2200">
                <a:latin typeface="Times New Roman"/>
                <a:ea typeface="Times New Roman"/>
                <a:cs typeface="Times New Roman"/>
                <a:sym typeface="Times New Roman"/>
              </a:rPr>
              <a:t>A contact page is a website page that allows visitors to reach out to the website owner, customer support, or a person at the company.</a:t>
            </a:r>
            <a:endParaRPr sz="2200">
              <a:latin typeface="Times New Roman"/>
              <a:ea typeface="Times New Roman"/>
              <a:cs typeface="Times New Roman"/>
              <a:sym typeface="Times New Roman"/>
            </a:endParaRPr>
          </a:p>
        </p:txBody>
      </p:sp>
      <p:pic>
        <p:nvPicPr>
          <p:cNvPr id="417" name="Google Shape;417;p35"/>
          <p:cNvPicPr preferRelativeResize="0"/>
          <p:nvPr/>
        </p:nvPicPr>
        <p:blipFill>
          <a:blip r:embed="rId3">
            <a:alphaModFix/>
          </a:blip>
          <a:stretch>
            <a:fillRect/>
          </a:stretch>
        </p:blipFill>
        <p:spPr>
          <a:xfrm>
            <a:off x="0" y="1432550"/>
            <a:ext cx="6202674" cy="5273050"/>
          </a:xfrm>
          <a:prstGeom prst="rect">
            <a:avLst/>
          </a:prstGeom>
          <a:noFill/>
          <a:ln>
            <a:noFill/>
          </a:ln>
        </p:spPr>
      </p:pic>
      <p:pic>
        <p:nvPicPr>
          <p:cNvPr id="418" name="Google Shape;418;p35"/>
          <p:cNvPicPr preferRelativeResize="0"/>
          <p:nvPr/>
        </p:nvPicPr>
        <p:blipFill>
          <a:blip r:embed="rId4">
            <a:alphaModFix/>
          </a:blip>
          <a:stretch>
            <a:fillRect/>
          </a:stretch>
        </p:blipFill>
        <p:spPr>
          <a:xfrm>
            <a:off x="6446525" y="1432550"/>
            <a:ext cx="5745474" cy="54254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pic>
        <p:nvPicPr>
          <p:cNvPr id="423" name="Google Shape;423;p36"/>
          <p:cNvPicPr preferRelativeResize="0"/>
          <p:nvPr/>
        </p:nvPicPr>
        <p:blipFill rotWithShape="1">
          <a:blip r:embed="rId3">
            <a:alphaModFix/>
          </a:blip>
          <a:srcRect b="8600"/>
          <a:stretch/>
        </p:blipFill>
        <p:spPr>
          <a:xfrm>
            <a:off x="0" y="0"/>
            <a:ext cx="12191999" cy="3368050"/>
          </a:xfrm>
          <a:prstGeom prst="rect">
            <a:avLst/>
          </a:prstGeom>
          <a:noFill/>
          <a:ln>
            <a:noFill/>
          </a:ln>
        </p:spPr>
      </p:pic>
      <p:pic>
        <p:nvPicPr>
          <p:cNvPr id="424" name="Google Shape;424;p36"/>
          <p:cNvPicPr preferRelativeResize="0"/>
          <p:nvPr/>
        </p:nvPicPr>
        <p:blipFill>
          <a:blip r:embed="rId4">
            <a:alphaModFix/>
          </a:blip>
          <a:stretch>
            <a:fillRect/>
          </a:stretch>
        </p:blipFill>
        <p:spPr>
          <a:xfrm>
            <a:off x="0" y="3489950"/>
            <a:ext cx="6065525" cy="3368050"/>
          </a:xfrm>
          <a:prstGeom prst="rect">
            <a:avLst/>
          </a:prstGeom>
          <a:noFill/>
          <a:ln>
            <a:noFill/>
          </a:ln>
        </p:spPr>
      </p:pic>
      <p:pic>
        <p:nvPicPr>
          <p:cNvPr id="425" name="Google Shape;425;p36"/>
          <p:cNvPicPr preferRelativeResize="0"/>
          <p:nvPr/>
        </p:nvPicPr>
        <p:blipFill>
          <a:blip r:embed="rId5">
            <a:alphaModFix/>
          </a:blip>
          <a:stretch>
            <a:fillRect/>
          </a:stretch>
        </p:blipFill>
        <p:spPr>
          <a:xfrm>
            <a:off x="6202675" y="3368050"/>
            <a:ext cx="5989324" cy="34899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22"/>
          <p:cNvPicPr preferRelativeResize="0"/>
          <p:nvPr/>
        </p:nvPicPr>
        <p:blipFill rotWithShape="1">
          <a:blip r:embed="rId3">
            <a:alphaModFix/>
          </a:blip>
          <a:srcRect/>
          <a:stretch/>
        </p:blipFill>
        <p:spPr>
          <a:xfrm>
            <a:off x="0" y="1359475"/>
            <a:ext cx="5638800" cy="5498525"/>
          </a:xfrm>
          <a:prstGeom prst="rect">
            <a:avLst/>
          </a:prstGeom>
          <a:noFill/>
          <a:ln>
            <a:noFill/>
          </a:ln>
        </p:spPr>
      </p:pic>
      <p:sp>
        <p:nvSpPr>
          <p:cNvPr id="333" name="Google Shape;333;p22"/>
          <p:cNvSpPr txBox="1"/>
          <p:nvPr/>
        </p:nvSpPr>
        <p:spPr>
          <a:xfrm>
            <a:off x="0" y="335275"/>
            <a:ext cx="12198000" cy="102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Times New Roman"/>
                <a:ea typeface="Times New Roman"/>
                <a:cs typeface="Times New Roman"/>
                <a:sym typeface="Times New Roman"/>
              </a:rPr>
              <a:t>APPS</a:t>
            </a:r>
            <a:endParaRPr sz="2400" b="1">
              <a:latin typeface="Times New Roman"/>
              <a:ea typeface="Times New Roman"/>
              <a:cs typeface="Times New Roman"/>
              <a:sym typeface="Times New Roman"/>
            </a:endParaRPr>
          </a:p>
          <a:p>
            <a:pPr marL="0" lvl="0" indent="0" algn="l" rtl="0">
              <a:spcBef>
                <a:spcPts val="0"/>
              </a:spcBef>
              <a:spcAft>
                <a:spcPts val="0"/>
              </a:spcAft>
              <a:buNone/>
            </a:pPr>
            <a:r>
              <a:rPr lang="en-US" sz="2200">
                <a:latin typeface="Times New Roman"/>
                <a:ea typeface="Times New Roman"/>
                <a:cs typeface="Times New Roman"/>
                <a:sym typeface="Times New Roman"/>
              </a:rPr>
              <a:t>An app is a computer program that is designed for use on a mobile digital device.</a:t>
            </a:r>
            <a:endParaRPr sz="2200" b="1">
              <a:latin typeface="Times New Roman"/>
              <a:ea typeface="Times New Roman"/>
              <a:cs typeface="Times New Roman"/>
              <a:sym typeface="Times New Roman"/>
            </a:endParaRPr>
          </a:p>
          <a:p>
            <a:pPr marL="0" lvl="0" indent="0" algn="l" rtl="0">
              <a:spcBef>
                <a:spcPts val="0"/>
              </a:spcBef>
              <a:spcAft>
                <a:spcPts val="0"/>
              </a:spcAft>
              <a:buNone/>
            </a:pPr>
            <a:endParaRPr>
              <a:latin typeface="Nunito"/>
              <a:ea typeface="Nunito"/>
              <a:cs typeface="Nunito"/>
              <a:sym typeface="Nunito"/>
            </a:endParaRPr>
          </a:p>
        </p:txBody>
      </p:sp>
      <p:pic>
        <p:nvPicPr>
          <p:cNvPr id="334" name="Google Shape;334;p22"/>
          <p:cNvPicPr preferRelativeResize="0"/>
          <p:nvPr/>
        </p:nvPicPr>
        <p:blipFill>
          <a:blip r:embed="rId4">
            <a:alphaModFix/>
          </a:blip>
          <a:stretch>
            <a:fillRect/>
          </a:stretch>
        </p:blipFill>
        <p:spPr>
          <a:xfrm>
            <a:off x="5715000" y="1359475"/>
            <a:ext cx="6477001" cy="54985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7"/>
          <p:cNvSpPr txBox="1">
            <a:spLocks noGrp="1"/>
          </p:cNvSpPr>
          <p:nvPr>
            <p:ph type="title"/>
          </p:nvPr>
        </p:nvSpPr>
        <p:spPr>
          <a:xfrm>
            <a:off x="0" y="91450"/>
            <a:ext cx="12192000" cy="1844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sz="2400">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4400"/>
              <a:buFont typeface="Calibri"/>
              <a:buNone/>
            </a:pPr>
            <a:endParaRPr sz="2400">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4400"/>
              <a:buFont typeface="Calibri"/>
              <a:buNone/>
            </a:pPr>
            <a:endParaRPr sz="2400">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4400"/>
              <a:buFont typeface="Calibri"/>
              <a:buNone/>
            </a:pPr>
            <a:r>
              <a:rPr lang="en-US" sz="2400">
                <a:latin typeface="Times New Roman"/>
                <a:ea typeface="Times New Roman"/>
                <a:cs typeface="Times New Roman"/>
                <a:sym typeface="Times New Roman"/>
              </a:rPr>
              <a:t>HOME</a:t>
            </a:r>
            <a:r>
              <a:rPr lang="en-US" sz="2400"/>
              <a:t> </a:t>
            </a:r>
            <a:endParaRPr sz="2400"/>
          </a:p>
          <a:p>
            <a:pPr marL="0" lvl="0" indent="0" algn="l" rtl="0">
              <a:lnSpc>
                <a:spcPct val="90000"/>
              </a:lnSpc>
              <a:spcBef>
                <a:spcPts val="0"/>
              </a:spcBef>
              <a:spcAft>
                <a:spcPts val="0"/>
              </a:spcAft>
              <a:buClr>
                <a:schemeClr val="dk1"/>
              </a:buClr>
              <a:buSzPts val="4400"/>
              <a:buFont typeface="Calibri"/>
              <a:buNone/>
            </a:pPr>
            <a:r>
              <a:rPr lang="en-US" sz="2200" b="0">
                <a:latin typeface="Times New Roman"/>
                <a:ea typeface="Times New Roman"/>
                <a:cs typeface="Times New Roman"/>
                <a:sym typeface="Times New Roman"/>
              </a:rPr>
              <a:t>This section defines what’s within the store.You find pages in the Shopify admin or search our most popular help documentation and blog posts.</a:t>
            </a:r>
            <a:endParaRPr sz="2200" b="0">
              <a:latin typeface="Times New Roman"/>
              <a:ea typeface="Times New Roman"/>
              <a:cs typeface="Times New Roman"/>
              <a:sym typeface="Times New Roman"/>
            </a:endParaRPr>
          </a:p>
          <a:p>
            <a:pPr marL="0" lvl="0" indent="0" algn="l" rtl="0">
              <a:spcBef>
                <a:spcPts val="0"/>
              </a:spcBef>
              <a:spcAft>
                <a:spcPts val="0"/>
              </a:spcAft>
              <a:buClr>
                <a:schemeClr val="dk1"/>
              </a:buClr>
              <a:buSzPts val="4400"/>
              <a:buFont typeface="Calibri"/>
              <a:buNone/>
            </a:pPr>
            <a:endParaRPr sz="1000">
              <a:latin typeface="Times New Roman"/>
              <a:ea typeface="Times New Roman"/>
              <a:cs typeface="Times New Roman"/>
              <a:sym typeface="Times New Roman"/>
            </a:endParaRPr>
          </a:p>
          <a:p>
            <a:pPr marL="0" lvl="0" indent="0" algn="l" rtl="0">
              <a:spcBef>
                <a:spcPts val="0"/>
              </a:spcBef>
              <a:spcAft>
                <a:spcPts val="0"/>
              </a:spcAft>
              <a:buClr>
                <a:schemeClr val="dk1"/>
              </a:buClr>
              <a:buSzPts val="4400"/>
              <a:buFont typeface="Calibri"/>
              <a:buNone/>
            </a:pPr>
            <a:r>
              <a:rPr lang="en-US" sz="2400">
                <a:latin typeface="Times New Roman"/>
                <a:ea typeface="Times New Roman"/>
                <a:cs typeface="Times New Roman"/>
                <a:sym typeface="Times New Roman"/>
              </a:rPr>
              <a:t>ORDERS</a:t>
            </a:r>
            <a:endParaRPr sz="2400">
              <a:latin typeface="Times New Roman"/>
              <a:ea typeface="Times New Roman"/>
              <a:cs typeface="Times New Roman"/>
              <a:sym typeface="Times New Roman"/>
            </a:endParaRPr>
          </a:p>
          <a:p>
            <a:pPr marL="0" lvl="0" indent="0" algn="l" rtl="0">
              <a:spcBef>
                <a:spcPts val="0"/>
              </a:spcBef>
              <a:spcAft>
                <a:spcPts val="0"/>
              </a:spcAft>
              <a:buClr>
                <a:schemeClr val="dk1"/>
              </a:buClr>
              <a:buSzPts val="4400"/>
              <a:buFont typeface="Calibri"/>
              <a:buNone/>
            </a:pPr>
            <a:r>
              <a:rPr lang="en-US" sz="2200" b="0">
                <a:latin typeface="Times New Roman"/>
                <a:ea typeface="Times New Roman"/>
                <a:cs typeface="Times New Roman"/>
                <a:sym typeface="Times New Roman"/>
              </a:rPr>
              <a:t>Create orders manually in your Shopify admin to record orders that you've made outside of Shopify or to send your customers email invoices.</a:t>
            </a:r>
            <a:endParaRPr sz="2200" b="0">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4400"/>
              <a:buFont typeface="Calibri"/>
              <a:buNone/>
            </a:pPr>
            <a:endParaRPr sz="2200" b="0">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4400"/>
              <a:buFont typeface="Calibri"/>
              <a:buNone/>
            </a:pPr>
            <a:endParaRPr sz="2200" b="0">
              <a:latin typeface="Times New Roman"/>
              <a:ea typeface="Times New Roman"/>
              <a:cs typeface="Times New Roman"/>
              <a:sym typeface="Times New Roman"/>
            </a:endParaRPr>
          </a:p>
        </p:txBody>
      </p:sp>
      <p:pic>
        <p:nvPicPr>
          <p:cNvPr id="431" name="Google Shape;431;p37"/>
          <p:cNvPicPr preferRelativeResize="0"/>
          <p:nvPr/>
        </p:nvPicPr>
        <p:blipFill>
          <a:blip r:embed="rId3">
            <a:alphaModFix/>
          </a:blip>
          <a:stretch>
            <a:fillRect/>
          </a:stretch>
        </p:blipFill>
        <p:spPr>
          <a:xfrm>
            <a:off x="0" y="2179325"/>
            <a:ext cx="6141725" cy="4678676"/>
          </a:xfrm>
          <a:prstGeom prst="rect">
            <a:avLst/>
          </a:prstGeom>
          <a:noFill/>
          <a:ln>
            <a:noFill/>
          </a:ln>
        </p:spPr>
      </p:pic>
      <p:pic>
        <p:nvPicPr>
          <p:cNvPr id="432" name="Google Shape;432;p37"/>
          <p:cNvPicPr preferRelativeResize="0"/>
          <p:nvPr/>
        </p:nvPicPr>
        <p:blipFill>
          <a:blip r:embed="rId4">
            <a:alphaModFix/>
          </a:blip>
          <a:stretch>
            <a:fillRect/>
          </a:stretch>
        </p:blipFill>
        <p:spPr>
          <a:xfrm>
            <a:off x="6233150" y="2179325"/>
            <a:ext cx="5958849" cy="46786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38"/>
          <p:cNvSpPr txBox="1">
            <a:spLocks noGrp="1"/>
          </p:cNvSpPr>
          <p:nvPr>
            <p:ph type="title"/>
          </p:nvPr>
        </p:nvSpPr>
        <p:spPr>
          <a:xfrm>
            <a:off x="0" y="91450"/>
            <a:ext cx="12192000" cy="2209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2400">
                <a:latin typeface="Times New Roman"/>
                <a:ea typeface="Times New Roman"/>
                <a:cs typeface="Times New Roman"/>
                <a:sym typeface="Times New Roman"/>
              </a:rPr>
              <a:t>PRODUCTS</a:t>
            </a:r>
            <a:endParaRPr sz="2400">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4400"/>
              <a:buFont typeface="Calibri"/>
              <a:buNone/>
            </a:pPr>
            <a:r>
              <a:rPr lang="en-US" sz="2200" b="0">
                <a:latin typeface="Times New Roman"/>
                <a:ea typeface="Times New Roman"/>
                <a:cs typeface="Times New Roman"/>
                <a:sym typeface="Times New Roman"/>
              </a:rPr>
              <a:t>Your products are the goods, digital downloads, services, and gift cards that you sell. You add a product in Shopify by entering product details and uploading product images. </a:t>
            </a:r>
            <a:endParaRPr sz="2200" b="0">
              <a:latin typeface="Times New Roman"/>
              <a:ea typeface="Times New Roman"/>
              <a:cs typeface="Times New Roman"/>
              <a:sym typeface="Times New Roman"/>
            </a:endParaRPr>
          </a:p>
          <a:p>
            <a:pPr marL="0" lvl="0" indent="0" algn="l" rtl="0">
              <a:spcBef>
                <a:spcPts val="0"/>
              </a:spcBef>
              <a:spcAft>
                <a:spcPts val="0"/>
              </a:spcAft>
              <a:buClr>
                <a:schemeClr val="dk1"/>
              </a:buClr>
              <a:buSzPts val="4400"/>
              <a:buFont typeface="Calibri"/>
              <a:buNone/>
            </a:pPr>
            <a:endParaRPr sz="1000">
              <a:latin typeface="Times New Roman"/>
              <a:ea typeface="Times New Roman"/>
              <a:cs typeface="Times New Roman"/>
              <a:sym typeface="Times New Roman"/>
            </a:endParaRPr>
          </a:p>
          <a:p>
            <a:pPr marL="0" lvl="0" indent="0" algn="l" rtl="0">
              <a:spcBef>
                <a:spcPts val="0"/>
              </a:spcBef>
              <a:spcAft>
                <a:spcPts val="0"/>
              </a:spcAft>
              <a:buClr>
                <a:schemeClr val="dk1"/>
              </a:buClr>
              <a:buSzPts val="4400"/>
              <a:buFont typeface="Calibri"/>
              <a:buNone/>
            </a:pPr>
            <a:r>
              <a:rPr lang="en-US" sz="2400">
                <a:latin typeface="Times New Roman"/>
                <a:ea typeface="Times New Roman"/>
                <a:cs typeface="Times New Roman"/>
                <a:sym typeface="Times New Roman"/>
              </a:rPr>
              <a:t>INVENTORY</a:t>
            </a:r>
            <a:endParaRPr sz="2400">
              <a:latin typeface="Times New Roman"/>
              <a:ea typeface="Times New Roman"/>
              <a:cs typeface="Times New Roman"/>
              <a:sym typeface="Times New Roman"/>
            </a:endParaRPr>
          </a:p>
          <a:p>
            <a:pPr marL="0" lvl="0" indent="0" algn="l" rtl="0">
              <a:spcBef>
                <a:spcPts val="0"/>
              </a:spcBef>
              <a:spcAft>
                <a:spcPts val="0"/>
              </a:spcAft>
              <a:buClr>
                <a:schemeClr val="dk1"/>
              </a:buClr>
              <a:buSzPts val="4400"/>
              <a:buFont typeface="Calibri"/>
              <a:buNone/>
            </a:pPr>
            <a:r>
              <a:rPr lang="en-US" sz="2200" b="0">
                <a:latin typeface="Times New Roman"/>
                <a:ea typeface="Times New Roman"/>
                <a:cs typeface="Times New Roman"/>
                <a:sym typeface="Times New Roman"/>
              </a:rPr>
              <a:t>Inventory is the quantity of a particular product that is available for sale.Inventory tracking can help you avoid selling products that have run out of stock, or let you know when you need to order.</a:t>
            </a:r>
            <a:endParaRPr sz="2200" b="0">
              <a:latin typeface="Times New Roman"/>
              <a:ea typeface="Times New Roman"/>
              <a:cs typeface="Times New Roman"/>
              <a:sym typeface="Times New Roman"/>
            </a:endParaRPr>
          </a:p>
        </p:txBody>
      </p:sp>
      <p:pic>
        <p:nvPicPr>
          <p:cNvPr id="438" name="Google Shape;438;p38"/>
          <p:cNvPicPr preferRelativeResize="0"/>
          <p:nvPr/>
        </p:nvPicPr>
        <p:blipFill>
          <a:blip r:embed="rId3">
            <a:alphaModFix/>
          </a:blip>
          <a:stretch>
            <a:fillRect/>
          </a:stretch>
        </p:blipFill>
        <p:spPr>
          <a:xfrm>
            <a:off x="0" y="2301250"/>
            <a:ext cx="6004550" cy="4556750"/>
          </a:xfrm>
          <a:prstGeom prst="rect">
            <a:avLst/>
          </a:prstGeom>
          <a:noFill/>
          <a:ln>
            <a:noFill/>
          </a:ln>
        </p:spPr>
      </p:pic>
      <p:pic>
        <p:nvPicPr>
          <p:cNvPr id="439" name="Google Shape;439;p38"/>
          <p:cNvPicPr preferRelativeResize="0"/>
          <p:nvPr/>
        </p:nvPicPr>
        <p:blipFill>
          <a:blip r:embed="rId4">
            <a:alphaModFix/>
          </a:blip>
          <a:stretch>
            <a:fillRect/>
          </a:stretch>
        </p:blipFill>
        <p:spPr>
          <a:xfrm>
            <a:off x="6111250" y="2301250"/>
            <a:ext cx="6080750" cy="4556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9"/>
          <p:cNvSpPr txBox="1">
            <a:spLocks noGrp="1"/>
          </p:cNvSpPr>
          <p:nvPr>
            <p:ph type="title"/>
          </p:nvPr>
        </p:nvSpPr>
        <p:spPr>
          <a:xfrm>
            <a:off x="0" y="197475"/>
            <a:ext cx="121920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2400">
                <a:latin typeface="Times New Roman"/>
                <a:ea typeface="Times New Roman"/>
                <a:cs typeface="Times New Roman"/>
                <a:sym typeface="Times New Roman"/>
              </a:rPr>
              <a:t>COLLECTIONS</a:t>
            </a:r>
            <a:endParaRPr sz="2400">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4400"/>
              <a:buFont typeface="Calibri"/>
              <a:buNone/>
            </a:pPr>
            <a:r>
              <a:rPr lang="en-US" sz="2200" b="0">
                <a:latin typeface="Times New Roman"/>
                <a:ea typeface="Times New Roman"/>
                <a:cs typeface="Times New Roman"/>
                <a:sym typeface="Times New Roman"/>
              </a:rPr>
              <a:t>We can group our products into collections to make it easier for the customers to find them by category.We can add up to 60 selection conditions.</a:t>
            </a:r>
            <a:endParaRPr sz="2200" b="0">
              <a:latin typeface="Times New Roman"/>
              <a:ea typeface="Times New Roman"/>
              <a:cs typeface="Times New Roman"/>
              <a:sym typeface="Times New Roman"/>
            </a:endParaRPr>
          </a:p>
        </p:txBody>
      </p:sp>
      <p:pic>
        <p:nvPicPr>
          <p:cNvPr id="445" name="Google Shape;445;p39"/>
          <p:cNvPicPr preferRelativeResize="0"/>
          <p:nvPr/>
        </p:nvPicPr>
        <p:blipFill>
          <a:blip r:embed="rId3">
            <a:alphaModFix/>
          </a:blip>
          <a:stretch>
            <a:fillRect/>
          </a:stretch>
        </p:blipFill>
        <p:spPr>
          <a:xfrm>
            <a:off x="0" y="1523175"/>
            <a:ext cx="12191999" cy="5334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0"/>
          <p:cNvSpPr txBox="1">
            <a:spLocks noGrp="1"/>
          </p:cNvSpPr>
          <p:nvPr>
            <p:ph type="title"/>
          </p:nvPr>
        </p:nvSpPr>
        <p:spPr>
          <a:xfrm>
            <a:off x="0" y="0"/>
            <a:ext cx="12192000" cy="2469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2400">
                <a:latin typeface="Times New Roman"/>
                <a:ea typeface="Times New Roman"/>
                <a:cs typeface="Times New Roman"/>
                <a:sym typeface="Times New Roman"/>
              </a:rPr>
              <a:t>CUSTOMERS</a:t>
            </a:r>
            <a:endParaRPr sz="2400">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4400"/>
              <a:buFont typeface="Calibri"/>
              <a:buNone/>
            </a:pPr>
            <a:r>
              <a:rPr lang="en-US" sz="2200" b="0">
                <a:latin typeface="Times New Roman"/>
                <a:ea typeface="Times New Roman"/>
                <a:cs typeface="Times New Roman"/>
                <a:sym typeface="Times New Roman"/>
              </a:rPr>
              <a:t>Interacting with your customers is an important part of running your business.If your customers create an account with your store, then they can add their address information to their account so that it autofills during checkout.</a:t>
            </a:r>
            <a:r>
              <a:rPr lang="en-US" sz="2200">
                <a:latin typeface="Calibri"/>
                <a:ea typeface="Calibri"/>
                <a:cs typeface="Calibri"/>
                <a:sym typeface="Calibri"/>
              </a:rPr>
              <a:t> </a:t>
            </a:r>
            <a:endParaRPr sz="2200">
              <a:latin typeface="Calibri"/>
              <a:ea typeface="Calibri"/>
              <a:cs typeface="Calibri"/>
              <a:sym typeface="Calibri"/>
            </a:endParaRPr>
          </a:p>
          <a:p>
            <a:pPr marL="0" lvl="0" indent="0" algn="l" rtl="0">
              <a:spcBef>
                <a:spcPts val="0"/>
              </a:spcBef>
              <a:spcAft>
                <a:spcPts val="0"/>
              </a:spcAft>
              <a:buClr>
                <a:schemeClr val="dk1"/>
              </a:buClr>
              <a:buSzPts val="4400"/>
              <a:buFont typeface="Calibri"/>
              <a:buNone/>
            </a:pPr>
            <a:endParaRPr sz="1000">
              <a:latin typeface="Times New Roman"/>
              <a:ea typeface="Times New Roman"/>
              <a:cs typeface="Times New Roman"/>
              <a:sym typeface="Times New Roman"/>
            </a:endParaRPr>
          </a:p>
          <a:p>
            <a:pPr marL="0" lvl="0" indent="0" algn="l" rtl="0">
              <a:spcBef>
                <a:spcPts val="0"/>
              </a:spcBef>
              <a:spcAft>
                <a:spcPts val="0"/>
              </a:spcAft>
              <a:buClr>
                <a:schemeClr val="dk1"/>
              </a:buClr>
              <a:buSzPts val="4400"/>
              <a:buFont typeface="Calibri"/>
              <a:buNone/>
            </a:pPr>
            <a:r>
              <a:rPr lang="en-US" sz="2400">
                <a:latin typeface="Times New Roman"/>
                <a:ea typeface="Times New Roman"/>
                <a:cs typeface="Times New Roman"/>
                <a:sym typeface="Times New Roman"/>
              </a:rPr>
              <a:t>ANALYTICS</a:t>
            </a:r>
            <a:endParaRPr sz="2400">
              <a:latin typeface="Times New Roman"/>
              <a:ea typeface="Times New Roman"/>
              <a:cs typeface="Times New Roman"/>
              <a:sym typeface="Times New Roman"/>
            </a:endParaRPr>
          </a:p>
          <a:p>
            <a:pPr marL="0" lvl="0" indent="0" algn="l" rtl="0">
              <a:spcBef>
                <a:spcPts val="0"/>
              </a:spcBef>
              <a:spcAft>
                <a:spcPts val="0"/>
              </a:spcAft>
              <a:buClr>
                <a:schemeClr val="dk1"/>
              </a:buClr>
              <a:buSzPts val="4400"/>
              <a:buFont typeface="Calibri"/>
              <a:buNone/>
            </a:pPr>
            <a:r>
              <a:rPr lang="en-US" sz="2200" b="0">
                <a:latin typeface="Times New Roman"/>
                <a:ea typeface="Times New Roman"/>
                <a:cs typeface="Times New Roman"/>
                <a:sym typeface="Times New Roman"/>
              </a:rPr>
              <a:t>We can use Shopify's analytics and reports to learn about our sales and customers in great detail.We can also set up third-party analytics services, such as Google Analytics.</a:t>
            </a:r>
            <a:endParaRPr sz="2200">
              <a:latin typeface="Calibri"/>
              <a:ea typeface="Calibri"/>
              <a:cs typeface="Calibri"/>
              <a:sym typeface="Calibri"/>
            </a:endParaRPr>
          </a:p>
        </p:txBody>
      </p:sp>
      <p:pic>
        <p:nvPicPr>
          <p:cNvPr id="451" name="Google Shape;451;p40"/>
          <p:cNvPicPr preferRelativeResize="0"/>
          <p:nvPr/>
        </p:nvPicPr>
        <p:blipFill>
          <a:blip r:embed="rId3">
            <a:alphaModFix/>
          </a:blip>
          <a:stretch>
            <a:fillRect/>
          </a:stretch>
        </p:blipFill>
        <p:spPr>
          <a:xfrm>
            <a:off x="0" y="2469000"/>
            <a:ext cx="6096001" cy="4389000"/>
          </a:xfrm>
          <a:prstGeom prst="rect">
            <a:avLst/>
          </a:prstGeom>
          <a:noFill/>
          <a:ln>
            <a:noFill/>
          </a:ln>
        </p:spPr>
      </p:pic>
      <p:pic>
        <p:nvPicPr>
          <p:cNvPr id="452" name="Google Shape;452;p40"/>
          <p:cNvPicPr preferRelativeResize="0"/>
          <p:nvPr/>
        </p:nvPicPr>
        <p:blipFill>
          <a:blip r:embed="rId4">
            <a:alphaModFix/>
          </a:blip>
          <a:stretch>
            <a:fillRect/>
          </a:stretch>
        </p:blipFill>
        <p:spPr>
          <a:xfrm>
            <a:off x="6187450" y="2469000"/>
            <a:ext cx="6004550" cy="4389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41"/>
          <p:cNvPicPr preferRelativeResize="0"/>
          <p:nvPr/>
        </p:nvPicPr>
        <p:blipFill>
          <a:blip r:embed="rId3">
            <a:alphaModFix/>
          </a:blip>
          <a:stretch>
            <a:fillRect/>
          </a:stretch>
        </p:blipFill>
        <p:spPr>
          <a:xfrm>
            <a:off x="0" y="1859275"/>
            <a:ext cx="5730248" cy="4998726"/>
          </a:xfrm>
          <a:prstGeom prst="rect">
            <a:avLst/>
          </a:prstGeom>
          <a:noFill/>
          <a:ln>
            <a:noFill/>
          </a:ln>
        </p:spPr>
      </p:pic>
      <p:sp>
        <p:nvSpPr>
          <p:cNvPr id="458" name="Google Shape;458;p41"/>
          <p:cNvSpPr txBox="1"/>
          <p:nvPr/>
        </p:nvSpPr>
        <p:spPr>
          <a:xfrm>
            <a:off x="0" y="0"/>
            <a:ext cx="12192000" cy="19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Times New Roman"/>
                <a:ea typeface="Times New Roman"/>
                <a:cs typeface="Times New Roman"/>
                <a:sym typeface="Times New Roman"/>
              </a:rPr>
              <a:t>REPORTS</a:t>
            </a:r>
            <a:endParaRPr sz="2400" b="1">
              <a:latin typeface="Times New Roman"/>
              <a:ea typeface="Times New Roman"/>
              <a:cs typeface="Times New Roman"/>
              <a:sym typeface="Times New Roman"/>
            </a:endParaRPr>
          </a:p>
          <a:p>
            <a:pPr marL="0" lvl="0" indent="0" algn="l" rtl="0">
              <a:spcBef>
                <a:spcPts val="0"/>
              </a:spcBef>
              <a:spcAft>
                <a:spcPts val="0"/>
              </a:spcAft>
              <a:buNone/>
            </a:pPr>
            <a:r>
              <a:rPr lang="en-US" sz="2200">
                <a:latin typeface="Times New Roman"/>
                <a:ea typeface="Times New Roman"/>
                <a:cs typeface="Times New Roman"/>
                <a:sym typeface="Times New Roman"/>
              </a:rPr>
              <a:t>In this section, we can see reports for the inventory, orders and sales of our store.</a:t>
            </a:r>
            <a:endParaRPr sz="1800" b="1">
              <a:solidFill>
                <a:schemeClr val="dk2"/>
              </a:solidFill>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4400"/>
              <a:buFont typeface="Calibri"/>
              <a:buNone/>
            </a:pPr>
            <a:endParaRPr sz="1000" b="1">
              <a:solidFill>
                <a:schemeClr val="dk2"/>
              </a:solidFill>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4400"/>
              <a:buFont typeface="Calibri"/>
              <a:buNone/>
            </a:pPr>
            <a:r>
              <a:rPr lang="en-US" sz="2400" b="1">
                <a:solidFill>
                  <a:schemeClr val="dk2"/>
                </a:solidFill>
                <a:latin typeface="Times New Roman"/>
                <a:ea typeface="Times New Roman"/>
                <a:cs typeface="Times New Roman"/>
                <a:sym typeface="Times New Roman"/>
              </a:rPr>
              <a:t>LIVE VIEW</a:t>
            </a:r>
            <a:endParaRPr sz="2400" b="1">
              <a:solidFill>
                <a:schemeClr val="dk2"/>
              </a:solidFill>
            </a:endParaRPr>
          </a:p>
          <a:p>
            <a:pPr marL="0" lvl="0" indent="0" algn="l" rtl="0">
              <a:lnSpc>
                <a:spcPct val="90000"/>
              </a:lnSpc>
              <a:spcBef>
                <a:spcPts val="0"/>
              </a:spcBef>
              <a:spcAft>
                <a:spcPts val="0"/>
              </a:spcAft>
              <a:buClr>
                <a:schemeClr val="dk1"/>
              </a:buClr>
              <a:buSzPts val="4400"/>
              <a:buFont typeface="Calibri"/>
              <a:buNone/>
            </a:pPr>
            <a:r>
              <a:rPr lang="en-US" sz="2200">
                <a:solidFill>
                  <a:schemeClr val="dk2"/>
                </a:solidFill>
                <a:latin typeface="Times New Roman"/>
                <a:ea typeface="Times New Roman"/>
                <a:cs typeface="Times New Roman"/>
                <a:sym typeface="Times New Roman"/>
              </a:rPr>
              <a:t>Live View gives us a real-time view of the activity of our store. Live View includes a world map to show us where the activity of our store is coming from.</a:t>
            </a:r>
            <a:endParaRPr sz="22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sz="2400">
              <a:latin typeface="Times New Roman"/>
              <a:ea typeface="Times New Roman"/>
              <a:cs typeface="Times New Roman"/>
              <a:sym typeface="Times New Roman"/>
            </a:endParaRPr>
          </a:p>
        </p:txBody>
      </p:sp>
      <p:pic>
        <p:nvPicPr>
          <p:cNvPr id="459" name="Google Shape;459;p41"/>
          <p:cNvPicPr preferRelativeResize="0"/>
          <p:nvPr/>
        </p:nvPicPr>
        <p:blipFill>
          <a:blip r:embed="rId4">
            <a:alphaModFix/>
          </a:blip>
          <a:stretch>
            <a:fillRect/>
          </a:stretch>
        </p:blipFill>
        <p:spPr>
          <a:xfrm>
            <a:off x="5882650" y="1859275"/>
            <a:ext cx="6309350" cy="49987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2"/>
          <p:cNvSpPr txBox="1">
            <a:spLocks noGrp="1"/>
          </p:cNvSpPr>
          <p:nvPr>
            <p:ph type="title"/>
          </p:nvPr>
        </p:nvSpPr>
        <p:spPr>
          <a:xfrm>
            <a:off x="0" y="121925"/>
            <a:ext cx="12192000" cy="1645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2400">
                <a:latin typeface="Times New Roman"/>
                <a:ea typeface="Times New Roman"/>
                <a:cs typeface="Times New Roman"/>
                <a:sym typeface="Times New Roman"/>
              </a:rPr>
              <a:t>THEMES</a:t>
            </a:r>
            <a:endParaRPr sz="2400">
              <a:latin typeface="Times New Roman"/>
              <a:ea typeface="Times New Roman"/>
              <a:cs typeface="Times New Roman"/>
              <a:sym typeface="Times New Roman"/>
            </a:endParaRPr>
          </a:p>
          <a:p>
            <a:pPr marL="0" lvl="0" indent="0" algn="l" rtl="0">
              <a:spcBef>
                <a:spcPts val="0"/>
              </a:spcBef>
              <a:spcAft>
                <a:spcPts val="0"/>
              </a:spcAft>
              <a:buClr>
                <a:schemeClr val="dk1"/>
              </a:buClr>
              <a:buSzPts val="4400"/>
              <a:buFont typeface="Calibri"/>
              <a:buNone/>
            </a:pPr>
            <a:r>
              <a:rPr lang="en-US" sz="2200" b="0">
                <a:latin typeface="Times New Roman"/>
                <a:ea typeface="Times New Roman"/>
                <a:cs typeface="Times New Roman"/>
                <a:sym typeface="Times New Roman"/>
              </a:rPr>
              <a:t>Shopify Themes control the appearance of merchants’ online stores. Developers can use Shopify’s open-source Liquid templating language, along with standard HTML, CSS, and JavaScript, to create any look and feel their clients want.</a:t>
            </a:r>
            <a:endParaRPr sz="2200" b="0">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4400"/>
              <a:buFont typeface="Calibri"/>
              <a:buNone/>
            </a:pPr>
            <a:endParaRPr sz="2200" b="0">
              <a:latin typeface="Times New Roman"/>
              <a:ea typeface="Times New Roman"/>
              <a:cs typeface="Times New Roman"/>
              <a:sym typeface="Times New Roman"/>
            </a:endParaRPr>
          </a:p>
        </p:txBody>
      </p:sp>
      <p:pic>
        <p:nvPicPr>
          <p:cNvPr id="465" name="Google Shape;465;p42"/>
          <p:cNvPicPr preferRelativeResize="0"/>
          <p:nvPr/>
        </p:nvPicPr>
        <p:blipFill>
          <a:blip r:embed="rId3">
            <a:alphaModFix/>
          </a:blip>
          <a:stretch>
            <a:fillRect/>
          </a:stretch>
        </p:blipFill>
        <p:spPr>
          <a:xfrm>
            <a:off x="0" y="1447800"/>
            <a:ext cx="12191999" cy="5410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2600">
                <a:latin typeface="Times New Roman"/>
                <a:ea typeface="Times New Roman"/>
                <a:cs typeface="Times New Roman"/>
                <a:sym typeface="Times New Roman"/>
              </a:rPr>
              <a:t>ABSTRACT</a:t>
            </a:r>
            <a:endParaRPr sz="2600">
              <a:latin typeface="Times New Roman"/>
              <a:ea typeface="Times New Roman"/>
              <a:cs typeface="Times New Roman"/>
              <a:sym typeface="Times New Roman"/>
            </a:endParaRPr>
          </a:p>
        </p:txBody>
      </p:sp>
      <p:sp>
        <p:nvSpPr>
          <p:cNvPr id="296" name="Google Shape;296;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03200" algn="just" rtl="0">
              <a:lnSpc>
                <a:spcPct val="90000"/>
              </a:lnSpc>
              <a:spcBef>
                <a:spcPts val="0"/>
              </a:spcBef>
              <a:spcAft>
                <a:spcPts val="0"/>
              </a:spcAft>
              <a:buClr>
                <a:srgbClr val="000000"/>
              </a:buClr>
              <a:buSzPts val="2400"/>
              <a:buFont typeface="Times New Roman"/>
              <a:buChar char="❖"/>
            </a:pPr>
            <a:r>
              <a:rPr lang="en-US" sz="2400">
                <a:latin typeface="Times New Roman"/>
                <a:ea typeface="Times New Roman"/>
                <a:cs typeface="Times New Roman"/>
                <a:sym typeface="Times New Roman"/>
              </a:rPr>
              <a:t>The project is associated with website development for building online stores using Shopify platform.</a:t>
            </a:r>
            <a:endParaRPr sz="2400">
              <a:latin typeface="Times New Roman"/>
              <a:ea typeface="Times New Roman"/>
              <a:cs typeface="Times New Roman"/>
              <a:sym typeface="Times New Roman"/>
            </a:endParaRPr>
          </a:p>
          <a:p>
            <a:pPr marL="228600" lvl="0" indent="-203200" algn="just" rtl="0">
              <a:lnSpc>
                <a:spcPct val="90000"/>
              </a:lnSpc>
              <a:spcBef>
                <a:spcPts val="1000"/>
              </a:spcBef>
              <a:spcAft>
                <a:spcPts val="0"/>
              </a:spcAft>
              <a:buClr>
                <a:srgbClr val="000000"/>
              </a:buClr>
              <a:buSzPts val="2400"/>
              <a:buFont typeface="Times New Roman"/>
              <a:buChar char="❖"/>
            </a:pPr>
            <a:r>
              <a:rPr lang="en-US" sz="2400">
                <a:latin typeface="Times New Roman"/>
                <a:ea typeface="Times New Roman"/>
                <a:cs typeface="Times New Roman"/>
                <a:sym typeface="Times New Roman"/>
              </a:rPr>
              <a:t>With the help of outcome of these project, the merchants can easily design, develop and deploy their own online stores with minimum effort and at reasonable cost with maximum profit potential.</a:t>
            </a:r>
            <a:endParaRPr sz="2400">
              <a:latin typeface="Times New Roman"/>
              <a:ea typeface="Times New Roman"/>
              <a:cs typeface="Times New Roman"/>
              <a:sym typeface="Times New Roman"/>
            </a:endParaRPr>
          </a:p>
          <a:p>
            <a:pPr marL="228600" lvl="0" indent="-266700" algn="just" rtl="0">
              <a:spcBef>
                <a:spcPts val="1000"/>
              </a:spcBef>
              <a:spcAft>
                <a:spcPts val="0"/>
              </a:spcAft>
              <a:buClr>
                <a:srgbClr val="000000"/>
              </a:buClr>
              <a:buSzPts val="2400"/>
              <a:buFont typeface="Times New Roman"/>
              <a:buChar char="❖"/>
            </a:pPr>
            <a:r>
              <a:rPr lang="en-US" sz="2400">
                <a:latin typeface="Times New Roman"/>
                <a:ea typeface="Times New Roman"/>
                <a:cs typeface="Times New Roman"/>
                <a:sym typeface="Times New Roman"/>
              </a:rPr>
              <a:t>As this project is developed on Shopify platform which is a global level platform, the store owners can sell their products to customers from foreign countries.</a:t>
            </a:r>
            <a:endParaRPr sz="2400">
              <a:latin typeface="Times New Roman"/>
              <a:ea typeface="Times New Roman"/>
              <a:cs typeface="Times New Roman"/>
              <a:sym typeface="Times New Roman"/>
            </a:endParaRPr>
          </a:p>
          <a:p>
            <a:pPr marL="228600" lvl="0" indent="-266700" algn="just" rtl="0">
              <a:spcBef>
                <a:spcPts val="2100"/>
              </a:spcBef>
              <a:spcAft>
                <a:spcPts val="0"/>
              </a:spcAft>
              <a:buClr>
                <a:srgbClr val="000000"/>
              </a:buClr>
              <a:buSzPts val="2400"/>
              <a:buFont typeface="Times New Roman"/>
              <a:buChar char="❖"/>
            </a:pPr>
            <a:r>
              <a:rPr lang="en-US" sz="2400">
                <a:latin typeface="Times New Roman"/>
                <a:ea typeface="Times New Roman"/>
                <a:cs typeface="Times New Roman"/>
                <a:sym typeface="Times New Roman"/>
              </a:rPr>
              <a:t> Hence, it helps in globalization of businesses.</a:t>
            </a:r>
            <a:endParaRPr sz="2400">
              <a:latin typeface="Times New Roman"/>
              <a:ea typeface="Times New Roman"/>
              <a:cs typeface="Times New Roman"/>
              <a:sym typeface="Times New Roman"/>
            </a:endParaRPr>
          </a:p>
          <a:p>
            <a:pPr marL="228600" lvl="0" indent="-50800" algn="l" rtl="0">
              <a:lnSpc>
                <a:spcPct val="90000"/>
              </a:lnSpc>
              <a:spcBef>
                <a:spcPts val="2100"/>
              </a:spcBef>
              <a:spcAft>
                <a:spcPts val="2100"/>
              </a:spcAft>
              <a:buClr>
                <a:schemeClr val="dk1"/>
              </a:buClr>
              <a:buSzPts val="28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3"/>
          <p:cNvSpPr txBox="1">
            <a:spLocks noGrp="1"/>
          </p:cNvSpPr>
          <p:nvPr>
            <p:ph type="title"/>
          </p:nvPr>
        </p:nvSpPr>
        <p:spPr>
          <a:xfrm>
            <a:off x="0" y="121300"/>
            <a:ext cx="12192000" cy="2393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sz="2600">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4400"/>
              <a:buFont typeface="Calibri"/>
              <a:buNone/>
            </a:pPr>
            <a:r>
              <a:rPr lang="en-US" sz="2400">
                <a:latin typeface="Times New Roman"/>
                <a:ea typeface="Times New Roman"/>
                <a:cs typeface="Times New Roman"/>
                <a:sym typeface="Times New Roman"/>
              </a:rPr>
              <a:t>PAGES</a:t>
            </a:r>
            <a:endParaRPr sz="2400">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4400"/>
              <a:buFont typeface="Calibri"/>
              <a:buNone/>
            </a:pPr>
            <a:r>
              <a:rPr lang="en-US" sz="2400" b="0">
                <a:latin typeface="Times New Roman"/>
                <a:ea typeface="Times New Roman"/>
                <a:cs typeface="Times New Roman"/>
                <a:sym typeface="Times New Roman"/>
              </a:rPr>
              <a:t>Web pages contain information that rarely changes or that customers will reference often, like an "About Us" page or a "Contact Us" page.</a:t>
            </a:r>
            <a:endParaRPr sz="1800">
              <a:latin typeface="Times New Roman"/>
              <a:ea typeface="Times New Roman"/>
              <a:cs typeface="Times New Roman"/>
              <a:sym typeface="Times New Roman"/>
            </a:endParaRPr>
          </a:p>
          <a:p>
            <a:pPr marL="0" lvl="0" indent="0" algn="l" rtl="0">
              <a:spcBef>
                <a:spcPts val="0"/>
              </a:spcBef>
              <a:spcAft>
                <a:spcPts val="0"/>
              </a:spcAft>
              <a:buClr>
                <a:schemeClr val="dk1"/>
              </a:buClr>
              <a:buSzPts val="4400"/>
              <a:buFont typeface="Calibri"/>
              <a:buNone/>
            </a:pPr>
            <a:endParaRPr sz="1000">
              <a:latin typeface="Times New Roman"/>
              <a:ea typeface="Times New Roman"/>
              <a:cs typeface="Times New Roman"/>
              <a:sym typeface="Times New Roman"/>
            </a:endParaRPr>
          </a:p>
          <a:p>
            <a:pPr marL="0" lvl="0" indent="0" algn="l" rtl="0">
              <a:spcBef>
                <a:spcPts val="0"/>
              </a:spcBef>
              <a:spcAft>
                <a:spcPts val="0"/>
              </a:spcAft>
              <a:buClr>
                <a:schemeClr val="dk1"/>
              </a:buClr>
              <a:buSzPts val="4400"/>
              <a:buFont typeface="Calibri"/>
              <a:buNone/>
            </a:pPr>
            <a:r>
              <a:rPr lang="en-US" sz="2400">
                <a:latin typeface="Times New Roman"/>
                <a:ea typeface="Times New Roman"/>
                <a:cs typeface="Times New Roman"/>
                <a:sym typeface="Times New Roman"/>
              </a:rPr>
              <a:t>NAVIGATIONS</a:t>
            </a:r>
            <a:endParaRPr sz="2400">
              <a:latin typeface="Times New Roman"/>
              <a:ea typeface="Times New Roman"/>
              <a:cs typeface="Times New Roman"/>
              <a:sym typeface="Times New Roman"/>
            </a:endParaRPr>
          </a:p>
          <a:p>
            <a:pPr marL="0" lvl="0" indent="0" algn="l" rtl="0">
              <a:spcBef>
                <a:spcPts val="0"/>
              </a:spcBef>
              <a:spcAft>
                <a:spcPts val="0"/>
              </a:spcAft>
              <a:buClr>
                <a:schemeClr val="dk1"/>
              </a:buClr>
              <a:buSzPts val="4400"/>
              <a:buFont typeface="Calibri"/>
              <a:buNone/>
            </a:pPr>
            <a:r>
              <a:rPr lang="en-US" sz="2400" b="0">
                <a:latin typeface="Times New Roman"/>
                <a:ea typeface="Times New Roman"/>
                <a:cs typeface="Times New Roman"/>
                <a:sym typeface="Times New Roman"/>
              </a:rPr>
              <a:t>Navigations helps your customers to find your products and information about your business. Your online store has two default menus that appear on every page: the main menu and the footer menu.</a:t>
            </a:r>
            <a:endParaRPr sz="2400" b="0">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4400"/>
              <a:buFont typeface="Calibri"/>
              <a:buNone/>
            </a:pPr>
            <a:endParaRPr sz="2400" b="0">
              <a:latin typeface="Times New Roman"/>
              <a:ea typeface="Times New Roman"/>
              <a:cs typeface="Times New Roman"/>
              <a:sym typeface="Times New Roman"/>
            </a:endParaRPr>
          </a:p>
        </p:txBody>
      </p:sp>
      <p:pic>
        <p:nvPicPr>
          <p:cNvPr id="471" name="Google Shape;471;p43"/>
          <p:cNvPicPr preferRelativeResize="0"/>
          <p:nvPr/>
        </p:nvPicPr>
        <p:blipFill>
          <a:blip r:embed="rId3">
            <a:alphaModFix/>
          </a:blip>
          <a:stretch>
            <a:fillRect/>
          </a:stretch>
        </p:blipFill>
        <p:spPr>
          <a:xfrm>
            <a:off x="0" y="2514700"/>
            <a:ext cx="6050274" cy="4343300"/>
          </a:xfrm>
          <a:prstGeom prst="rect">
            <a:avLst/>
          </a:prstGeom>
          <a:noFill/>
          <a:ln>
            <a:noFill/>
          </a:ln>
        </p:spPr>
      </p:pic>
      <p:pic>
        <p:nvPicPr>
          <p:cNvPr id="472" name="Google Shape;472;p43"/>
          <p:cNvPicPr preferRelativeResize="0"/>
          <p:nvPr/>
        </p:nvPicPr>
        <p:blipFill>
          <a:blip r:embed="rId4">
            <a:alphaModFix/>
          </a:blip>
          <a:stretch>
            <a:fillRect/>
          </a:stretch>
        </p:blipFill>
        <p:spPr>
          <a:xfrm>
            <a:off x="6141725" y="2514700"/>
            <a:ext cx="6050274" cy="4343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4"/>
          <p:cNvSpPr txBox="1">
            <a:spLocks noGrp="1"/>
          </p:cNvSpPr>
          <p:nvPr>
            <p:ph type="title"/>
          </p:nvPr>
        </p:nvSpPr>
        <p:spPr>
          <a:xfrm>
            <a:off x="0" y="228600"/>
            <a:ext cx="12192000" cy="2804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sz="2400">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4400"/>
              <a:buFont typeface="Calibri"/>
              <a:buNone/>
            </a:pPr>
            <a:r>
              <a:rPr lang="en-US" sz="2400">
                <a:latin typeface="Times New Roman"/>
                <a:ea typeface="Times New Roman"/>
                <a:cs typeface="Times New Roman"/>
                <a:sym typeface="Times New Roman"/>
              </a:rPr>
              <a:t>DOMAIN </a:t>
            </a:r>
            <a:endParaRPr sz="2400"/>
          </a:p>
          <a:p>
            <a:pPr marL="0" lvl="0" indent="0" algn="l" rtl="0">
              <a:lnSpc>
                <a:spcPct val="90000"/>
              </a:lnSpc>
              <a:spcBef>
                <a:spcPts val="0"/>
              </a:spcBef>
              <a:spcAft>
                <a:spcPts val="0"/>
              </a:spcAft>
              <a:buClr>
                <a:schemeClr val="dk1"/>
              </a:buClr>
              <a:buSzPts val="4400"/>
              <a:buFont typeface="Calibri"/>
              <a:buNone/>
            </a:pPr>
            <a:r>
              <a:rPr lang="en-US" sz="2200" b="0">
                <a:latin typeface="Times New Roman"/>
                <a:ea typeface="Times New Roman"/>
                <a:cs typeface="Times New Roman"/>
                <a:sym typeface="Times New Roman"/>
              </a:rPr>
              <a:t>A Domain is the URL, or the website address, where your customers go to find your store online. You manage your domain settings for your online store on the Domains page in your Shopify admin.Your primary domain looks like      </a:t>
            </a:r>
            <a:r>
              <a:rPr lang="en-US" sz="2200" b="0" i="1" u="sng">
                <a:latin typeface="Times New Roman"/>
                <a:ea typeface="Times New Roman"/>
                <a:cs typeface="Times New Roman"/>
                <a:sym typeface="Times New Roman"/>
              </a:rPr>
              <a:t>your-store-name.myshopify.com</a:t>
            </a:r>
            <a:r>
              <a:rPr lang="en-US" sz="2200" b="0" i="1">
                <a:latin typeface="Times New Roman"/>
                <a:ea typeface="Times New Roman"/>
                <a:cs typeface="Times New Roman"/>
                <a:sym typeface="Times New Roman"/>
              </a:rPr>
              <a:t> . </a:t>
            </a:r>
            <a:endParaRPr sz="1800">
              <a:latin typeface="Times New Roman"/>
              <a:ea typeface="Times New Roman"/>
              <a:cs typeface="Times New Roman"/>
              <a:sym typeface="Times New Roman"/>
            </a:endParaRPr>
          </a:p>
          <a:p>
            <a:pPr marL="0" lvl="0" indent="0" algn="l" rtl="0">
              <a:spcBef>
                <a:spcPts val="0"/>
              </a:spcBef>
              <a:spcAft>
                <a:spcPts val="0"/>
              </a:spcAft>
              <a:buClr>
                <a:schemeClr val="dk1"/>
              </a:buClr>
              <a:buSzPts val="4400"/>
              <a:buFont typeface="Calibri"/>
              <a:buNone/>
            </a:pPr>
            <a:endParaRPr sz="1000">
              <a:latin typeface="Times New Roman"/>
              <a:ea typeface="Times New Roman"/>
              <a:cs typeface="Times New Roman"/>
              <a:sym typeface="Times New Roman"/>
            </a:endParaRPr>
          </a:p>
          <a:p>
            <a:pPr marL="0" lvl="0" indent="0" algn="l" rtl="0">
              <a:spcBef>
                <a:spcPts val="0"/>
              </a:spcBef>
              <a:spcAft>
                <a:spcPts val="0"/>
              </a:spcAft>
              <a:buClr>
                <a:schemeClr val="dk1"/>
              </a:buClr>
              <a:buSzPts val="4400"/>
              <a:buFont typeface="Calibri"/>
              <a:buNone/>
            </a:pPr>
            <a:r>
              <a:rPr lang="en-US" sz="2400">
                <a:latin typeface="Times New Roman"/>
                <a:ea typeface="Times New Roman"/>
                <a:cs typeface="Times New Roman"/>
                <a:sym typeface="Times New Roman"/>
              </a:rPr>
              <a:t>PREFERENCES</a:t>
            </a:r>
            <a:endParaRPr sz="2400"/>
          </a:p>
          <a:p>
            <a:pPr marL="0" lvl="0" indent="0" algn="l" rtl="0">
              <a:spcBef>
                <a:spcPts val="0"/>
              </a:spcBef>
              <a:spcAft>
                <a:spcPts val="0"/>
              </a:spcAft>
              <a:buClr>
                <a:schemeClr val="dk1"/>
              </a:buClr>
              <a:buSzPts val="4400"/>
              <a:buFont typeface="Calibri"/>
              <a:buNone/>
            </a:pPr>
            <a:r>
              <a:rPr lang="en-US" sz="2200" b="0">
                <a:latin typeface="Times New Roman"/>
                <a:ea typeface="Times New Roman"/>
                <a:cs typeface="Times New Roman"/>
                <a:sym typeface="Times New Roman"/>
              </a:rPr>
              <a:t>You can edit the title and meta description of your online store, add tracking codes, or enable a password page or checkout protection on the Preferences page.</a:t>
            </a:r>
            <a:endParaRPr sz="2200" b="0">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4400"/>
              <a:buFont typeface="Calibri"/>
              <a:buNone/>
            </a:pPr>
            <a:endParaRPr sz="2400" b="0">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4400"/>
              <a:buFont typeface="Calibri"/>
              <a:buNone/>
            </a:pPr>
            <a:endParaRPr sz="2400" b="0" i="1">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4400"/>
              <a:buFont typeface="Calibri"/>
              <a:buNone/>
            </a:pPr>
            <a:endParaRPr sz="2400" b="0" i="1">
              <a:latin typeface="Times New Roman"/>
              <a:ea typeface="Times New Roman"/>
              <a:cs typeface="Times New Roman"/>
              <a:sym typeface="Times New Roman"/>
            </a:endParaRPr>
          </a:p>
        </p:txBody>
      </p:sp>
      <p:pic>
        <p:nvPicPr>
          <p:cNvPr id="478" name="Google Shape;478;p44"/>
          <p:cNvPicPr preferRelativeResize="0"/>
          <p:nvPr/>
        </p:nvPicPr>
        <p:blipFill>
          <a:blip r:embed="rId3">
            <a:alphaModFix/>
          </a:blip>
          <a:stretch>
            <a:fillRect/>
          </a:stretch>
        </p:blipFill>
        <p:spPr>
          <a:xfrm>
            <a:off x="0" y="2545075"/>
            <a:ext cx="6004550" cy="4312925"/>
          </a:xfrm>
          <a:prstGeom prst="rect">
            <a:avLst/>
          </a:prstGeom>
          <a:noFill/>
          <a:ln>
            <a:noFill/>
          </a:ln>
        </p:spPr>
      </p:pic>
      <p:pic>
        <p:nvPicPr>
          <p:cNvPr id="479" name="Google Shape;479;p44"/>
          <p:cNvPicPr preferRelativeResize="0"/>
          <p:nvPr/>
        </p:nvPicPr>
        <p:blipFill>
          <a:blip r:embed="rId4">
            <a:alphaModFix/>
          </a:blip>
          <a:stretch>
            <a:fillRect/>
          </a:stretch>
        </p:blipFill>
        <p:spPr>
          <a:xfrm>
            <a:off x="6111250" y="2545075"/>
            <a:ext cx="6080751" cy="4312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2600">
                <a:latin typeface="Times New Roman"/>
                <a:ea typeface="Times New Roman"/>
                <a:cs typeface="Times New Roman"/>
                <a:sym typeface="Times New Roman"/>
              </a:rPr>
              <a:t>REFERENCES</a:t>
            </a:r>
            <a:endParaRPr sz="2600">
              <a:latin typeface="Times New Roman"/>
              <a:ea typeface="Times New Roman"/>
              <a:cs typeface="Times New Roman"/>
              <a:sym typeface="Times New Roman"/>
            </a:endParaRPr>
          </a:p>
        </p:txBody>
      </p:sp>
      <p:sp>
        <p:nvSpPr>
          <p:cNvPr id="485" name="Google Shape;485;p4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1000"/>
              </a:spcBef>
              <a:spcAft>
                <a:spcPts val="0"/>
              </a:spcAft>
              <a:buClr>
                <a:srgbClr val="000000"/>
              </a:buClr>
              <a:buSzPts val="2400"/>
              <a:buFont typeface="Times New Roman"/>
              <a:buChar char="•"/>
            </a:pPr>
            <a:r>
              <a:rPr lang="en-US" sz="2400">
                <a:latin typeface="Times New Roman"/>
                <a:ea typeface="Times New Roman"/>
                <a:cs typeface="Times New Roman"/>
                <a:sym typeface="Times New Roman"/>
              </a:rPr>
              <a:t>Shopify help documentation :</a:t>
            </a:r>
            <a:r>
              <a:rPr lang="en-US" sz="2400" u="sng">
                <a:solidFill>
                  <a:schemeClr val="hlink"/>
                </a:solidFill>
                <a:latin typeface="Times New Roman"/>
                <a:ea typeface="Times New Roman"/>
                <a:cs typeface="Times New Roman"/>
                <a:sym typeface="Times New Roman"/>
                <a:hlinkClick r:id="rId3"/>
              </a:rPr>
              <a:t> https://help.shopify.com/</a:t>
            </a:r>
            <a:endParaRPr sz="2400" u="sng">
              <a:latin typeface="Times New Roman"/>
              <a:ea typeface="Times New Roman"/>
              <a:cs typeface="Times New Roman"/>
              <a:sym typeface="Times New Roman"/>
            </a:endParaRPr>
          </a:p>
          <a:p>
            <a:pPr marL="457200" lvl="0" indent="-381000" algn="l" rtl="0">
              <a:lnSpc>
                <a:spcPct val="90000"/>
              </a:lnSpc>
              <a:spcBef>
                <a:spcPts val="1000"/>
              </a:spcBef>
              <a:spcAft>
                <a:spcPts val="0"/>
              </a:spcAft>
              <a:buClr>
                <a:srgbClr val="000000"/>
              </a:buClr>
              <a:buSzPts val="2400"/>
              <a:buFont typeface="Times New Roman"/>
              <a:buChar char="•"/>
            </a:pPr>
            <a:r>
              <a:rPr lang="en-US" sz="2400">
                <a:latin typeface="Times New Roman"/>
                <a:ea typeface="Times New Roman"/>
                <a:cs typeface="Times New Roman"/>
                <a:sym typeface="Times New Roman"/>
              </a:rPr>
              <a:t>Shopify Community :</a:t>
            </a:r>
            <a:r>
              <a:rPr lang="en-US" sz="2400" u="sng">
                <a:solidFill>
                  <a:schemeClr val="hlink"/>
                </a:solidFill>
                <a:latin typeface="Times New Roman"/>
                <a:ea typeface="Times New Roman"/>
                <a:cs typeface="Times New Roman"/>
                <a:sym typeface="Times New Roman"/>
                <a:hlinkClick r:id="rId4"/>
              </a:rPr>
              <a:t> https://ecommerce.shopify.com/</a:t>
            </a:r>
            <a:endParaRPr sz="2400" u="sng">
              <a:latin typeface="Times New Roman"/>
              <a:ea typeface="Times New Roman"/>
              <a:cs typeface="Times New Roman"/>
              <a:sym typeface="Times New Roman"/>
            </a:endParaRPr>
          </a:p>
          <a:p>
            <a:pPr marL="457200" lvl="0" indent="-381000" algn="l" rtl="0">
              <a:lnSpc>
                <a:spcPct val="90000"/>
              </a:lnSpc>
              <a:spcBef>
                <a:spcPts val="1000"/>
              </a:spcBef>
              <a:spcAft>
                <a:spcPts val="0"/>
              </a:spcAft>
              <a:buClr>
                <a:srgbClr val="000000"/>
              </a:buClr>
              <a:buSzPts val="2400"/>
              <a:buFont typeface="Times New Roman"/>
              <a:buChar char="•"/>
            </a:pPr>
            <a:r>
              <a:rPr lang="en-US" sz="2400">
                <a:latin typeface="Times New Roman"/>
                <a:ea typeface="Times New Roman"/>
                <a:cs typeface="Times New Roman"/>
                <a:sym typeface="Times New Roman"/>
              </a:rPr>
              <a:t>Responsive design :</a:t>
            </a:r>
            <a:r>
              <a:rPr lang="en-US" sz="2400" u="sng">
                <a:solidFill>
                  <a:schemeClr val="hlink"/>
                </a:solidFill>
                <a:latin typeface="Times New Roman"/>
                <a:ea typeface="Times New Roman"/>
                <a:cs typeface="Times New Roman"/>
                <a:sym typeface="Times New Roman"/>
                <a:hlinkClick r:id="rId5"/>
              </a:rPr>
              <a:t> https://responsivedesign.is/guidelines/flexible-grid-based- </a:t>
            </a:r>
            <a:r>
              <a:rPr lang="en-US" sz="2400" u="sng">
                <a:latin typeface="Times New Roman"/>
                <a:ea typeface="Times New Roman"/>
                <a:cs typeface="Times New Roman"/>
                <a:sym typeface="Times New Roman"/>
              </a:rPr>
              <a:t>layouts</a:t>
            </a:r>
            <a:endParaRPr sz="2400">
              <a:latin typeface="Times New Roman"/>
              <a:ea typeface="Times New Roman"/>
              <a:cs typeface="Times New Roman"/>
              <a:sym typeface="Times New Roman"/>
            </a:endParaRPr>
          </a:p>
          <a:p>
            <a:pPr marL="457200" lvl="0" indent="-381000" algn="l" rtl="0">
              <a:lnSpc>
                <a:spcPct val="90000"/>
              </a:lnSpc>
              <a:spcBef>
                <a:spcPts val="1000"/>
              </a:spcBef>
              <a:spcAft>
                <a:spcPts val="0"/>
              </a:spcAft>
              <a:buClr>
                <a:srgbClr val="000000"/>
              </a:buClr>
              <a:buSzPts val="2400"/>
              <a:buFont typeface="Times New Roman"/>
              <a:buChar char="•"/>
            </a:pPr>
            <a:r>
              <a:rPr lang="en-US" sz="2400">
                <a:latin typeface="Times New Roman"/>
                <a:ea typeface="Times New Roman"/>
                <a:cs typeface="Times New Roman"/>
                <a:sym typeface="Times New Roman"/>
              </a:rPr>
              <a:t>Liquid Basics -</a:t>
            </a:r>
            <a:r>
              <a:rPr lang="en-US" sz="2400" u="sng">
                <a:solidFill>
                  <a:schemeClr val="hlink"/>
                </a:solidFill>
                <a:latin typeface="Times New Roman"/>
                <a:ea typeface="Times New Roman"/>
                <a:cs typeface="Times New Roman"/>
                <a:sym typeface="Times New Roman"/>
                <a:hlinkClick r:id="rId6"/>
              </a:rPr>
              <a:t> https://help.shopify.com/themes/liquid/basics.</a:t>
            </a:r>
            <a:endParaRPr sz="2400" u="sng">
              <a:latin typeface="Times New Roman"/>
              <a:ea typeface="Times New Roman"/>
              <a:cs typeface="Times New Roman"/>
              <a:sym typeface="Times New Roman"/>
            </a:endParaRPr>
          </a:p>
          <a:p>
            <a:pPr marL="457200" lvl="0" indent="-381000" algn="l" rtl="0">
              <a:lnSpc>
                <a:spcPct val="90000"/>
              </a:lnSpc>
              <a:spcBef>
                <a:spcPts val="1000"/>
              </a:spcBef>
              <a:spcAft>
                <a:spcPts val="0"/>
              </a:spcAft>
              <a:buClr>
                <a:srgbClr val="000000"/>
              </a:buClr>
              <a:buSzPts val="2400"/>
              <a:buFont typeface="Times New Roman"/>
              <a:buChar char="•"/>
            </a:pPr>
            <a:r>
              <a:rPr lang="en-US" sz="2400">
                <a:latin typeface="Times New Roman"/>
                <a:ea typeface="Times New Roman"/>
                <a:cs typeface="Times New Roman"/>
                <a:sym typeface="Times New Roman"/>
              </a:rPr>
              <a:t>Theme Development</a:t>
            </a:r>
            <a:r>
              <a:rPr lang="en-US" sz="2400" u="sng">
                <a:solidFill>
                  <a:schemeClr val="hlink"/>
                </a:solidFill>
                <a:latin typeface="Times New Roman"/>
                <a:ea typeface="Times New Roman"/>
                <a:cs typeface="Times New Roman"/>
                <a:sym typeface="Times New Roman"/>
                <a:hlinkClick r:id="rId7"/>
              </a:rPr>
              <a:t> -https://help.shopify.com/themes/development.</a:t>
            </a:r>
            <a:endParaRPr sz="2400">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6"/>
          <p:cNvSpPr txBox="1">
            <a:spLocks noGrp="1"/>
          </p:cNvSpPr>
          <p:nvPr>
            <p:ph type="body" idx="1"/>
          </p:nvPr>
        </p:nvSpPr>
        <p:spPr>
          <a:xfrm>
            <a:off x="0" y="0"/>
            <a:ext cx="12192000" cy="6858000"/>
          </a:xfrm>
          <a:prstGeom prst="rect">
            <a:avLst/>
          </a:prstGeom>
        </p:spPr>
        <p:txBody>
          <a:bodyPr spcFirstLastPara="1" wrap="square" lIns="91425" tIns="45700" rIns="91425" bIns="45700" anchor="t" anchorCtr="0">
            <a:noAutofit/>
          </a:bodyPr>
          <a:lstStyle/>
          <a:p>
            <a:pPr marL="0" lvl="0" indent="0" algn="l" rtl="0">
              <a:spcBef>
                <a:spcPts val="1000"/>
              </a:spcBef>
              <a:spcAft>
                <a:spcPts val="2100"/>
              </a:spcAft>
              <a:buNone/>
            </a:pPr>
            <a:endParaRPr/>
          </a:p>
        </p:txBody>
      </p:sp>
      <p:pic>
        <p:nvPicPr>
          <p:cNvPr id="491" name="Google Shape;491;p46"/>
          <p:cNvPicPr preferRelativeResize="0"/>
          <p:nvPr/>
        </p:nvPicPr>
        <p:blipFill>
          <a:blip r:embed="rId3">
            <a:alphaModFix/>
          </a:blip>
          <a:stretch>
            <a:fillRect/>
          </a:stretch>
        </p:blipFill>
        <p:spPr>
          <a:xfrm>
            <a:off x="-4700" y="-1"/>
            <a:ext cx="1220135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7"/>
          <p:cNvSpPr txBox="1"/>
          <p:nvPr/>
        </p:nvSpPr>
        <p:spPr>
          <a:xfrm>
            <a:off x="1010925" y="734912"/>
            <a:ext cx="10417800" cy="3608100"/>
          </a:xfrm>
          <a:prstGeom prst="rect">
            <a:avLst/>
          </a:prstGeom>
          <a:noFill/>
          <a:ln>
            <a:noFill/>
          </a:ln>
        </p:spPr>
        <p:txBody>
          <a:bodyPr spcFirstLastPara="1" wrap="square" lIns="91425" tIns="45700" rIns="91425" bIns="45700" anchor="t" anchorCtr="0">
            <a:noAutofit/>
          </a:bodyPr>
          <a:lstStyle/>
          <a:p>
            <a:pPr marL="457200" marR="0" lvl="0" indent="0" algn="l" rtl="0">
              <a:spcBef>
                <a:spcPts val="0"/>
              </a:spcBef>
              <a:spcAft>
                <a:spcPts val="0"/>
              </a:spcAft>
              <a:buNone/>
            </a:pPr>
            <a:endParaRPr sz="2800">
              <a:latin typeface="Calibri"/>
              <a:ea typeface="Calibri"/>
              <a:cs typeface="Calibri"/>
              <a:sym typeface="Calibri"/>
            </a:endParaRPr>
          </a:p>
          <a:p>
            <a:pPr marL="0" marR="0" lvl="0" indent="0" algn="l" rtl="0">
              <a:spcBef>
                <a:spcPts val="0"/>
              </a:spcBef>
              <a:spcAft>
                <a:spcPts val="0"/>
              </a:spcAft>
              <a:buNone/>
            </a:pPr>
            <a:r>
              <a:rPr lang="en-US" sz="2600" b="1">
                <a:latin typeface="Times New Roman"/>
                <a:ea typeface="Times New Roman"/>
                <a:cs typeface="Times New Roman"/>
                <a:sym typeface="Times New Roman"/>
              </a:rPr>
              <a:t>Contd...</a:t>
            </a:r>
            <a:endParaRPr sz="2600" b="1">
              <a:latin typeface="Times New Roman"/>
              <a:ea typeface="Times New Roman"/>
              <a:cs typeface="Times New Roman"/>
              <a:sym typeface="Times New Roman"/>
            </a:endParaRPr>
          </a:p>
          <a:p>
            <a:pPr marL="0" marR="0" lvl="0" indent="0" algn="l" rtl="0">
              <a:spcBef>
                <a:spcPts val="0"/>
              </a:spcBef>
              <a:spcAft>
                <a:spcPts val="0"/>
              </a:spcAft>
              <a:buNone/>
            </a:pPr>
            <a:endParaRPr sz="2800">
              <a:latin typeface="Calibri"/>
              <a:ea typeface="Calibri"/>
              <a:cs typeface="Calibri"/>
              <a:sym typeface="Calibri"/>
            </a:endParaRPr>
          </a:p>
          <a:p>
            <a:pPr marL="457200" marR="0" lvl="0" indent="0" algn="l" rtl="0">
              <a:spcBef>
                <a:spcPts val="0"/>
              </a:spcBef>
              <a:spcAft>
                <a:spcPts val="0"/>
              </a:spcAft>
              <a:buNone/>
            </a:pPr>
            <a:endParaRPr sz="2800">
              <a:latin typeface="Calibri"/>
              <a:ea typeface="Calibri"/>
              <a:cs typeface="Calibri"/>
              <a:sym typeface="Calibri"/>
            </a:endParaRPr>
          </a:p>
          <a:p>
            <a:pPr marL="457200" marR="0" lvl="0" indent="-431800" algn="l" rtl="0">
              <a:spcBef>
                <a:spcPts val="0"/>
              </a:spcBef>
              <a:spcAft>
                <a:spcPts val="0"/>
              </a:spcAft>
              <a:buSzPts val="2400"/>
              <a:buFont typeface="Times New Roman"/>
              <a:buChar char="❖"/>
            </a:pPr>
            <a:r>
              <a:rPr lang="en-US" sz="2400" i="0" u="none" strike="noStrike" cap="none">
                <a:latin typeface="Times New Roman"/>
                <a:ea typeface="Times New Roman"/>
                <a:cs typeface="Times New Roman"/>
                <a:sym typeface="Times New Roman"/>
              </a:rPr>
              <a:t>Shopify’s APIs let developers integrate with the platform in various ways.</a:t>
            </a:r>
            <a:endParaRPr sz="2400">
              <a:latin typeface="Times New Roman"/>
              <a:ea typeface="Times New Roman"/>
              <a:cs typeface="Times New Roman"/>
              <a:sym typeface="Times New Roman"/>
            </a:endParaRPr>
          </a:p>
          <a:p>
            <a:pPr marL="457200" marR="0" lvl="0" indent="0" algn="l" rtl="0">
              <a:spcBef>
                <a:spcPts val="0"/>
              </a:spcBef>
              <a:spcAft>
                <a:spcPts val="0"/>
              </a:spcAft>
              <a:buNone/>
            </a:pPr>
            <a:endParaRPr sz="2400">
              <a:latin typeface="Times New Roman"/>
              <a:ea typeface="Times New Roman"/>
              <a:cs typeface="Times New Roman"/>
              <a:sym typeface="Times New Roman"/>
            </a:endParaRPr>
          </a:p>
          <a:p>
            <a:pPr marL="457200" marR="0" lvl="0" indent="-431800" algn="l" rtl="0">
              <a:spcBef>
                <a:spcPts val="0"/>
              </a:spcBef>
              <a:spcAft>
                <a:spcPts val="0"/>
              </a:spcAft>
              <a:buSzPts val="2400"/>
              <a:buFont typeface="Times New Roman"/>
              <a:buChar char="❖"/>
            </a:pPr>
            <a:r>
              <a:rPr lang="en-US" sz="2400" i="0" u="none" strike="noStrike" cap="none">
                <a:latin typeface="Times New Roman"/>
                <a:ea typeface="Times New Roman"/>
                <a:cs typeface="Times New Roman"/>
                <a:sym typeface="Times New Roman"/>
              </a:rPr>
              <a:t>Depending on the purpose of your app, you’ll first need to choose whether it will be public or private.</a:t>
            </a:r>
            <a:endParaRPr sz="2400" i="0" u="none" strike="noStrike" cap="none">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2600">
                <a:latin typeface="Times New Roman"/>
                <a:ea typeface="Times New Roman"/>
                <a:cs typeface="Times New Roman"/>
                <a:sym typeface="Times New Roman"/>
              </a:rPr>
              <a:t>SCOPE</a:t>
            </a:r>
            <a:endParaRPr sz="2600">
              <a:latin typeface="Times New Roman"/>
              <a:ea typeface="Times New Roman"/>
              <a:cs typeface="Times New Roman"/>
              <a:sym typeface="Times New Roman"/>
            </a:endParaRPr>
          </a:p>
        </p:txBody>
      </p:sp>
      <p:sp>
        <p:nvSpPr>
          <p:cNvPr id="307" name="Google Shape;307;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03200" algn="just" rtl="0">
              <a:lnSpc>
                <a:spcPct val="100000"/>
              </a:lnSpc>
              <a:spcBef>
                <a:spcPts val="0"/>
              </a:spcBef>
              <a:spcAft>
                <a:spcPts val="0"/>
              </a:spcAft>
              <a:buClr>
                <a:srgbClr val="000000"/>
              </a:buClr>
              <a:buSzPts val="2400"/>
              <a:buFont typeface="Times New Roman"/>
              <a:buChar char="❖"/>
            </a:pPr>
            <a:r>
              <a:rPr lang="en-US" sz="2400">
                <a:latin typeface="Times New Roman"/>
                <a:ea typeface="Times New Roman"/>
                <a:cs typeface="Times New Roman"/>
                <a:sym typeface="Times New Roman"/>
              </a:rPr>
              <a:t>Generally to develop a website from scratch it takes lot of effort and time to complete. </a:t>
            </a:r>
            <a:endParaRPr sz="2400">
              <a:latin typeface="Times New Roman"/>
              <a:ea typeface="Times New Roman"/>
              <a:cs typeface="Times New Roman"/>
              <a:sym typeface="Times New Roman"/>
            </a:endParaRPr>
          </a:p>
          <a:p>
            <a:pPr marL="228600" lvl="0" indent="-203200" algn="just" rtl="0">
              <a:lnSpc>
                <a:spcPct val="100000"/>
              </a:lnSpc>
              <a:spcBef>
                <a:spcPts val="1000"/>
              </a:spcBef>
              <a:spcAft>
                <a:spcPts val="0"/>
              </a:spcAft>
              <a:buClr>
                <a:srgbClr val="000000"/>
              </a:buClr>
              <a:buSzPts val="2400"/>
              <a:buFont typeface="Times New Roman"/>
              <a:buChar char="❖"/>
            </a:pPr>
            <a:r>
              <a:rPr lang="en-US" sz="2400">
                <a:latin typeface="Times New Roman"/>
                <a:ea typeface="Times New Roman"/>
                <a:cs typeface="Times New Roman"/>
                <a:sym typeface="Times New Roman"/>
              </a:rPr>
              <a:t>Where as in Shopify with the help of themes and apps a website can be launched in single day with minimum effort and accuracy.</a:t>
            </a:r>
            <a:endParaRPr sz="2400">
              <a:latin typeface="Times New Roman"/>
              <a:ea typeface="Times New Roman"/>
              <a:cs typeface="Times New Roman"/>
              <a:sym typeface="Times New Roman"/>
            </a:endParaRPr>
          </a:p>
          <a:p>
            <a:pPr marL="228600" lvl="0" indent="-203200" algn="just" rtl="0">
              <a:lnSpc>
                <a:spcPct val="100000"/>
              </a:lnSpc>
              <a:spcBef>
                <a:spcPts val="1000"/>
              </a:spcBef>
              <a:spcAft>
                <a:spcPts val="0"/>
              </a:spcAft>
              <a:buClr>
                <a:srgbClr val="000000"/>
              </a:buClr>
              <a:buSzPts val="2400"/>
              <a:buFont typeface="Times New Roman"/>
              <a:buChar char="❖"/>
            </a:pPr>
            <a:r>
              <a:rPr lang="en-US" sz="2400">
                <a:latin typeface="Times New Roman"/>
                <a:ea typeface="Times New Roman"/>
                <a:cs typeface="Times New Roman"/>
                <a:sym typeface="Times New Roman"/>
              </a:rPr>
              <a:t> This platform also helps in tracking the orders and maintaining the stock details.</a:t>
            </a:r>
            <a:endParaRPr sz="2400">
              <a:latin typeface="Times New Roman"/>
              <a:ea typeface="Times New Roman"/>
              <a:cs typeface="Times New Roman"/>
              <a:sym typeface="Times New Roman"/>
            </a:endParaRPr>
          </a:p>
          <a:p>
            <a:pPr marL="228600" lvl="0" indent="-203200" algn="just" rtl="0">
              <a:lnSpc>
                <a:spcPct val="100000"/>
              </a:lnSpc>
              <a:spcBef>
                <a:spcPts val="1000"/>
              </a:spcBef>
              <a:spcAft>
                <a:spcPts val="0"/>
              </a:spcAft>
              <a:buClr>
                <a:srgbClr val="000000"/>
              </a:buClr>
              <a:buSzPts val="2400"/>
              <a:buFont typeface="Times New Roman"/>
              <a:buChar char="❖"/>
            </a:pPr>
            <a:r>
              <a:rPr lang="en-US" sz="2400">
                <a:latin typeface="Times New Roman"/>
                <a:ea typeface="Times New Roman"/>
                <a:cs typeface="Times New Roman"/>
                <a:sym typeface="Times New Roman"/>
              </a:rPr>
              <a:t>A website that is developed in Shopify can be changed dynamically by a store owner.</a:t>
            </a:r>
            <a:endParaRPr sz="2400">
              <a:latin typeface="Times New Roman"/>
              <a:ea typeface="Times New Roman"/>
              <a:cs typeface="Times New Roman"/>
              <a:sym typeface="Times New Roman"/>
            </a:endParaRPr>
          </a:p>
          <a:p>
            <a:pPr marL="0" lvl="0" indent="0" algn="l" rtl="0">
              <a:lnSpc>
                <a:spcPct val="90000"/>
              </a:lnSpc>
              <a:spcBef>
                <a:spcPts val="1000"/>
              </a:spcBef>
              <a:spcAft>
                <a:spcPts val="2100"/>
              </a:spcAft>
              <a:buClr>
                <a:schemeClr val="dk1"/>
              </a:buClr>
              <a:buSzPts val="2800"/>
              <a:buNone/>
            </a:pPr>
            <a:endParaRPr sz="24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9"/>
          <p:cNvSpPr txBox="1"/>
          <p:nvPr/>
        </p:nvSpPr>
        <p:spPr>
          <a:xfrm>
            <a:off x="899175" y="1032525"/>
            <a:ext cx="10925700" cy="2676600"/>
          </a:xfrm>
          <a:prstGeom prst="rect">
            <a:avLst/>
          </a:prstGeom>
          <a:noFill/>
          <a:ln>
            <a:noFill/>
          </a:ln>
        </p:spPr>
        <p:txBody>
          <a:bodyPr spcFirstLastPara="1" wrap="square" lIns="91425" tIns="45700" rIns="91425" bIns="45700" anchor="t" anchorCtr="0">
            <a:noAutofit/>
          </a:bodyPr>
          <a:lstStyle/>
          <a:p>
            <a:pPr marL="45720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600" b="1">
                <a:latin typeface="Times New Roman"/>
                <a:ea typeface="Times New Roman"/>
                <a:cs typeface="Times New Roman"/>
                <a:sym typeface="Times New Roman"/>
              </a:rPr>
              <a:t>Contd...</a:t>
            </a:r>
            <a:endParaRPr sz="2600" b="1">
              <a:latin typeface="Times New Roman"/>
              <a:ea typeface="Times New Roman"/>
              <a:cs typeface="Times New Roman"/>
              <a:sym typeface="Times New Roman"/>
            </a:endParaRPr>
          </a:p>
          <a:p>
            <a:pPr marL="457200" marR="0" lvl="0" indent="0" algn="l" rtl="0">
              <a:spcBef>
                <a:spcPts val="0"/>
              </a:spcBef>
              <a:spcAft>
                <a:spcPts val="0"/>
              </a:spcAft>
              <a:buNone/>
            </a:pPr>
            <a:endParaRPr sz="2400">
              <a:latin typeface="Times New Roman"/>
              <a:ea typeface="Times New Roman"/>
              <a:cs typeface="Times New Roman"/>
              <a:sym typeface="Times New Roman"/>
            </a:endParaRPr>
          </a:p>
          <a:p>
            <a:pPr marL="0" marR="0" lvl="0" indent="0" algn="l" rtl="0">
              <a:spcBef>
                <a:spcPts val="0"/>
              </a:spcBef>
              <a:spcAft>
                <a:spcPts val="0"/>
              </a:spcAft>
              <a:buNone/>
            </a:pPr>
            <a:endParaRPr sz="2400">
              <a:latin typeface="Times New Roman"/>
              <a:ea typeface="Times New Roman"/>
              <a:cs typeface="Times New Roman"/>
              <a:sym typeface="Times New Roman"/>
            </a:endParaRPr>
          </a:p>
          <a:p>
            <a:pPr marL="457200" marR="0" lvl="0" indent="-431800" algn="l" rtl="0">
              <a:spcBef>
                <a:spcPts val="0"/>
              </a:spcBef>
              <a:spcAft>
                <a:spcPts val="0"/>
              </a:spcAft>
              <a:buSzPts val="2400"/>
              <a:buFont typeface="Times New Roman"/>
              <a:buChar char="❖"/>
            </a:pPr>
            <a:r>
              <a:rPr lang="en-US" sz="2400" i="0" u="none" strike="noStrike" cap="none">
                <a:latin typeface="Times New Roman"/>
                <a:ea typeface="Times New Roman"/>
                <a:cs typeface="Times New Roman"/>
                <a:sym typeface="Times New Roman"/>
              </a:rPr>
              <a:t>But a regular website should need a web developer to maintain and make changes.</a:t>
            </a:r>
            <a:endParaRPr sz="2400" i="0" u="none" strike="noStrike" cap="none">
              <a:latin typeface="Times New Roman"/>
              <a:ea typeface="Times New Roman"/>
              <a:cs typeface="Times New Roman"/>
              <a:sym typeface="Times New Roman"/>
            </a:endParaRPr>
          </a:p>
          <a:p>
            <a:pPr marL="457200" marR="0" lvl="0" indent="0" algn="l" rtl="0">
              <a:spcBef>
                <a:spcPts val="0"/>
              </a:spcBef>
              <a:spcAft>
                <a:spcPts val="0"/>
              </a:spcAft>
              <a:buNone/>
            </a:pPr>
            <a:endParaRPr sz="2400">
              <a:latin typeface="Times New Roman"/>
              <a:ea typeface="Times New Roman"/>
              <a:cs typeface="Times New Roman"/>
              <a:sym typeface="Times New Roman"/>
            </a:endParaRPr>
          </a:p>
          <a:p>
            <a:pPr marL="457200" marR="0" lvl="0" indent="-431800" algn="l" rtl="0">
              <a:spcBef>
                <a:spcPts val="0"/>
              </a:spcBef>
              <a:spcAft>
                <a:spcPts val="0"/>
              </a:spcAft>
              <a:buSzPts val="2400"/>
              <a:buFont typeface="Times New Roman"/>
              <a:buChar char="❖"/>
            </a:pPr>
            <a:r>
              <a:rPr lang="en-US" sz="2400" i="0" u="none" strike="noStrike" cap="none">
                <a:latin typeface="Times New Roman"/>
                <a:ea typeface="Times New Roman"/>
                <a:cs typeface="Times New Roman"/>
                <a:sym typeface="Times New Roman"/>
              </a:rPr>
              <a:t>Since every business is trying to enter into e-commerce platform these apps will be very helpful to set up useful functionalities  to the website. Thus it is going to have great demand in near future.</a:t>
            </a:r>
            <a:endParaRPr sz="2400" i="0" u="none" strike="noStrike" cap="none">
              <a:latin typeface="Times New Roman"/>
              <a:ea typeface="Times New Roman"/>
              <a:cs typeface="Times New Roman"/>
              <a:sym typeface="Times New Roman"/>
            </a:endParaRPr>
          </a:p>
          <a:p>
            <a:pPr marL="457200" marR="0" lvl="0" indent="-279400" algn="l" rtl="0">
              <a:spcBef>
                <a:spcPts val="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2600">
                <a:latin typeface="Times New Roman"/>
                <a:ea typeface="Times New Roman"/>
                <a:cs typeface="Times New Roman"/>
                <a:sym typeface="Times New Roman"/>
              </a:rPr>
              <a:t>INTRODUCTION</a:t>
            </a:r>
            <a:endParaRPr sz="2600">
              <a:latin typeface="Times New Roman"/>
              <a:ea typeface="Times New Roman"/>
              <a:cs typeface="Times New Roman"/>
              <a:sym typeface="Times New Roman"/>
            </a:endParaRPr>
          </a:p>
        </p:txBody>
      </p:sp>
      <p:sp>
        <p:nvSpPr>
          <p:cNvPr id="318" name="Google Shape;318;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03200" algn="just" rtl="0">
              <a:lnSpc>
                <a:spcPct val="100000"/>
              </a:lnSpc>
              <a:spcBef>
                <a:spcPts val="0"/>
              </a:spcBef>
              <a:spcAft>
                <a:spcPts val="0"/>
              </a:spcAft>
              <a:buClr>
                <a:srgbClr val="000000"/>
              </a:buClr>
              <a:buSzPts val="2400"/>
              <a:buFont typeface="Times New Roman"/>
              <a:buChar char="❖"/>
            </a:pPr>
            <a:r>
              <a:rPr lang="en-US" sz="2400">
                <a:latin typeface="Times New Roman"/>
                <a:ea typeface="Times New Roman"/>
                <a:cs typeface="Times New Roman"/>
                <a:sym typeface="Times New Roman"/>
              </a:rPr>
              <a:t>Most shop owners don’t want the hassle of building a website from scratch and maintaining the tricky mechanics. They just want to sell their products. That’s where Shopify comes in.</a:t>
            </a:r>
            <a:endParaRPr sz="2400">
              <a:latin typeface="Times New Roman"/>
              <a:ea typeface="Times New Roman"/>
              <a:cs typeface="Times New Roman"/>
              <a:sym typeface="Times New Roman"/>
            </a:endParaRPr>
          </a:p>
          <a:p>
            <a:pPr marL="228600" lvl="0" indent="-203200" algn="just" rtl="0">
              <a:lnSpc>
                <a:spcPct val="100000"/>
              </a:lnSpc>
              <a:spcBef>
                <a:spcPts val="1000"/>
              </a:spcBef>
              <a:spcAft>
                <a:spcPts val="0"/>
              </a:spcAft>
              <a:buClr>
                <a:srgbClr val="000000"/>
              </a:buClr>
              <a:buSzPts val="2400"/>
              <a:buFont typeface="Times New Roman"/>
              <a:buChar char="❖"/>
            </a:pPr>
            <a:r>
              <a:rPr lang="en-US" sz="2400">
                <a:latin typeface="Times New Roman"/>
                <a:ea typeface="Times New Roman"/>
                <a:cs typeface="Times New Roman"/>
                <a:sym typeface="Times New Roman"/>
              </a:rPr>
              <a:t>Shopify is a Canadian e-commerce company. It is also the name of its proprietary e-commerce platform for online stores and retail point-of-sale systems.</a:t>
            </a:r>
            <a:endParaRPr sz="2400">
              <a:latin typeface="Times New Roman"/>
              <a:ea typeface="Times New Roman"/>
              <a:cs typeface="Times New Roman"/>
              <a:sym typeface="Times New Roman"/>
            </a:endParaRPr>
          </a:p>
          <a:p>
            <a:pPr marL="228600" lvl="0" indent="-203200" algn="just" rtl="0">
              <a:lnSpc>
                <a:spcPct val="100000"/>
              </a:lnSpc>
              <a:spcBef>
                <a:spcPts val="1000"/>
              </a:spcBef>
              <a:spcAft>
                <a:spcPts val="0"/>
              </a:spcAft>
              <a:buClr>
                <a:srgbClr val="000000"/>
              </a:buClr>
              <a:buSzPts val="2400"/>
              <a:buFont typeface="Times New Roman"/>
              <a:buChar char="❖"/>
            </a:pPr>
            <a:r>
              <a:rPr lang="en-US" sz="2400">
                <a:latin typeface="Times New Roman"/>
                <a:ea typeface="Times New Roman"/>
                <a:cs typeface="Times New Roman"/>
                <a:sym typeface="Times New Roman"/>
              </a:rPr>
              <a:t>Shopify is an e-commerce platform for creating online stores. The System is SaaS-based (Software as a service).</a:t>
            </a:r>
            <a:endParaRPr sz="2400">
              <a:latin typeface="Times New Roman"/>
              <a:ea typeface="Times New Roman"/>
              <a:cs typeface="Times New Roman"/>
              <a:sym typeface="Times New Roman"/>
            </a:endParaRPr>
          </a:p>
          <a:p>
            <a:pPr marL="228600" lvl="0" indent="-50800" algn="l" rtl="0">
              <a:lnSpc>
                <a:spcPct val="100000"/>
              </a:lnSpc>
              <a:spcBef>
                <a:spcPts val="1000"/>
              </a:spcBef>
              <a:spcAft>
                <a:spcPts val="0"/>
              </a:spcAft>
              <a:buClr>
                <a:schemeClr val="dk1"/>
              </a:buClr>
              <a:buSzPts val="2800"/>
              <a:buNone/>
            </a:pPr>
            <a:endParaRPr sz="2400">
              <a:latin typeface="Times New Roman"/>
              <a:ea typeface="Times New Roman"/>
              <a:cs typeface="Times New Roman"/>
              <a:sym typeface="Times New Roman"/>
            </a:endParaRPr>
          </a:p>
          <a:p>
            <a:pPr marL="228600" lvl="0" indent="-50800" algn="l" rtl="0">
              <a:lnSpc>
                <a:spcPct val="90000"/>
              </a:lnSpc>
              <a:spcBef>
                <a:spcPts val="1000"/>
              </a:spcBef>
              <a:spcAft>
                <a:spcPts val="2100"/>
              </a:spcAft>
              <a:buClr>
                <a:schemeClr val="dk1"/>
              </a:buClr>
              <a:buSzPts val="2800"/>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2600">
                <a:latin typeface="Times New Roman"/>
                <a:ea typeface="Times New Roman"/>
                <a:cs typeface="Times New Roman"/>
                <a:sym typeface="Times New Roman"/>
              </a:rPr>
              <a:t>SOFTWARE and HARDWARE REQUIREMENTS</a:t>
            </a:r>
            <a:endParaRPr sz="2600">
              <a:latin typeface="Times New Roman"/>
              <a:ea typeface="Times New Roman"/>
              <a:cs typeface="Times New Roman"/>
              <a:sym typeface="Times New Roman"/>
            </a:endParaRPr>
          </a:p>
        </p:txBody>
      </p:sp>
      <p:sp>
        <p:nvSpPr>
          <p:cNvPr id="324" name="Google Shape;324;p21"/>
          <p:cNvSpPr txBox="1">
            <a:spLocks noGrp="1"/>
          </p:cNvSpPr>
          <p:nvPr>
            <p:ph type="body" idx="1"/>
          </p:nvPr>
        </p:nvSpPr>
        <p:spPr>
          <a:xfrm>
            <a:off x="838200" y="1420837"/>
            <a:ext cx="10515600" cy="4756200"/>
          </a:xfrm>
          <a:prstGeom prst="rect">
            <a:avLst/>
          </a:prstGeom>
          <a:noFill/>
          <a:ln>
            <a:noFill/>
          </a:ln>
        </p:spPr>
        <p:txBody>
          <a:bodyPr spcFirstLastPara="1" wrap="square" lIns="91425" tIns="45700" rIns="91425" bIns="45700" anchor="t" anchorCtr="0">
            <a:noAutofit/>
          </a:bodyPr>
          <a:lstStyle/>
          <a:p>
            <a:pPr marL="114300" lvl="0" indent="0" algn="l" rtl="0">
              <a:lnSpc>
                <a:spcPct val="90000"/>
              </a:lnSpc>
              <a:spcBef>
                <a:spcPts val="1000"/>
              </a:spcBef>
              <a:spcAft>
                <a:spcPts val="0"/>
              </a:spcAft>
              <a:buSzPts val="1800"/>
              <a:buNone/>
            </a:pPr>
            <a:r>
              <a:rPr lang="en-US" sz="2400" b="1">
                <a:latin typeface="Times New Roman"/>
                <a:ea typeface="Times New Roman"/>
                <a:cs typeface="Times New Roman"/>
                <a:sym typeface="Times New Roman"/>
              </a:rPr>
              <a:t> Software Requirements</a:t>
            </a:r>
            <a:endParaRPr sz="2400">
              <a:latin typeface="Times New Roman"/>
              <a:ea typeface="Times New Roman"/>
              <a:cs typeface="Times New Roman"/>
              <a:sym typeface="Times New Roman"/>
            </a:endParaRPr>
          </a:p>
          <a:p>
            <a:pPr marL="457200" lvl="0" indent="-228600" algn="l" rtl="0">
              <a:lnSpc>
                <a:spcPct val="90000"/>
              </a:lnSpc>
              <a:spcBef>
                <a:spcPts val="1000"/>
              </a:spcBef>
              <a:spcAft>
                <a:spcPts val="0"/>
              </a:spcAft>
              <a:buClr>
                <a:schemeClr val="dk1"/>
              </a:buClr>
              <a:buSzPts val="1800"/>
              <a:buNone/>
            </a:pPr>
            <a:endParaRPr/>
          </a:p>
          <a:p>
            <a:pPr marL="457200" lvl="0" indent="-228600" algn="l" rtl="0">
              <a:lnSpc>
                <a:spcPct val="90000"/>
              </a:lnSpc>
              <a:spcBef>
                <a:spcPts val="1000"/>
              </a:spcBef>
              <a:spcAft>
                <a:spcPts val="0"/>
              </a:spcAft>
              <a:buClr>
                <a:schemeClr val="dk1"/>
              </a:buClr>
              <a:buSzPts val="1800"/>
              <a:buNone/>
            </a:pPr>
            <a:endParaRPr/>
          </a:p>
        </p:txBody>
      </p:sp>
      <p:graphicFrame>
        <p:nvGraphicFramePr>
          <p:cNvPr id="325" name="Google Shape;325;p21"/>
          <p:cNvGraphicFramePr/>
          <p:nvPr/>
        </p:nvGraphicFramePr>
        <p:xfrm>
          <a:off x="1210652" y="2130396"/>
          <a:ext cx="10067275" cy="1598491"/>
        </p:xfrm>
        <a:graphic>
          <a:graphicData uri="http://schemas.openxmlformats.org/drawingml/2006/table">
            <a:tbl>
              <a:tblPr firstRow="1" firstCol="1" bandRow="1">
                <a:noFill/>
                <a:tableStyleId>{CA1087DF-8186-44AC-98AA-B9099DC2ECE3}</a:tableStyleId>
              </a:tblPr>
              <a:tblGrid>
                <a:gridCol w="4201225">
                  <a:extLst>
                    <a:ext uri="{9D8B030D-6E8A-4147-A177-3AD203B41FA5}">
                      <a16:colId xmlns:a16="http://schemas.microsoft.com/office/drawing/2014/main" val="20000"/>
                    </a:ext>
                  </a:extLst>
                </a:gridCol>
                <a:gridCol w="5866050">
                  <a:extLst>
                    <a:ext uri="{9D8B030D-6E8A-4147-A177-3AD203B41FA5}">
                      <a16:colId xmlns:a16="http://schemas.microsoft.com/office/drawing/2014/main" val="20001"/>
                    </a:ext>
                  </a:extLst>
                </a:gridCol>
              </a:tblGrid>
              <a:tr h="624850">
                <a:tc>
                  <a:txBody>
                    <a:bodyPr/>
                    <a:lstStyle/>
                    <a:p>
                      <a:pPr marL="329565" marR="0" lvl="0" indent="0" algn="l" rtl="0">
                        <a:lnSpc>
                          <a:spcPct val="107000"/>
                        </a:lnSpc>
                        <a:spcBef>
                          <a:spcPts val="0"/>
                        </a:spcBef>
                        <a:spcAft>
                          <a:spcPts val="0"/>
                        </a:spcAft>
                        <a:buNone/>
                      </a:pPr>
                      <a:r>
                        <a:rPr lang="en-US" sz="1200" u="none" strike="noStrike" cap="none"/>
                        <a:t> </a:t>
                      </a:r>
                      <a:endParaRPr sz="1200" u="none" strike="noStrike" cap="none"/>
                    </a:p>
                    <a:p>
                      <a:pPr marL="329565" marR="0" lvl="0" indent="0" algn="l" rtl="0">
                        <a:lnSpc>
                          <a:spcPct val="107000"/>
                        </a:lnSpc>
                        <a:spcBef>
                          <a:spcPts val="0"/>
                        </a:spcBef>
                        <a:spcAft>
                          <a:spcPts val="0"/>
                        </a:spcAft>
                        <a:buNone/>
                      </a:pPr>
                      <a:r>
                        <a:rPr lang="en-US" sz="1200" u="none" strike="noStrike" cap="none"/>
                        <a:t>Operating System </a:t>
                      </a:r>
                      <a:endParaRPr sz="1200" u="none" strike="noStrike" cap="none">
                        <a:solidFill>
                          <a:srgbClr val="000000"/>
                        </a:solidFill>
                        <a:latin typeface="Times New Roman"/>
                        <a:ea typeface="Times New Roman"/>
                        <a:cs typeface="Times New Roman"/>
                        <a:sym typeface="Times New Roman"/>
                      </a:endParaRPr>
                    </a:p>
                  </a:txBody>
                  <a:tcPr marL="137150" marR="591175" marT="87000" marB="0"/>
                </a:tc>
                <a:tc>
                  <a:txBody>
                    <a:bodyPr/>
                    <a:lstStyle/>
                    <a:p>
                      <a:pPr marL="993775" marR="0" lvl="0" indent="-993775" algn="just" rtl="0">
                        <a:lnSpc>
                          <a:spcPct val="107000"/>
                        </a:lnSpc>
                        <a:spcBef>
                          <a:spcPts val="0"/>
                        </a:spcBef>
                        <a:spcAft>
                          <a:spcPts val="0"/>
                        </a:spcAft>
                        <a:buNone/>
                      </a:pPr>
                      <a:r>
                        <a:rPr lang="en-US" sz="1200"/>
                        <a:t>       </a:t>
                      </a:r>
                      <a:r>
                        <a:rPr lang="en-US" sz="1200" u="none" strike="noStrike" cap="none"/>
                        <a:t>Windows </a:t>
                      </a:r>
                      <a:r>
                        <a:rPr lang="en-US" sz="1200"/>
                        <a:t>7</a:t>
                      </a:r>
                      <a:r>
                        <a:rPr lang="en-US" sz="1200" u="none" strike="noStrike" cap="none"/>
                        <a:t> or higher  /  Mac OS X 10.5.8 or later  /  Linux </a:t>
                      </a:r>
                      <a:endParaRPr sz="1200" u="none" strike="noStrike" cap="none">
                        <a:solidFill>
                          <a:srgbClr val="000000"/>
                        </a:solidFill>
                        <a:latin typeface="Times New Roman"/>
                        <a:ea typeface="Times New Roman"/>
                        <a:cs typeface="Times New Roman"/>
                        <a:sym typeface="Times New Roman"/>
                      </a:endParaRPr>
                    </a:p>
                  </a:txBody>
                  <a:tcPr marL="137150" marR="591175" marT="87000" marB="0" anchor="ctr"/>
                </a:tc>
                <a:extLst>
                  <a:ext uri="{0D108BD9-81ED-4DB2-BD59-A6C34878D82A}">
                    <a16:rowId xmlns:a16="http://schemas.microsoft.com/office/drawing/2014/main" val="10000"/>
                  </a:ext>
                </a:extLst>
              </a:tr>
              <a:tr h="432425">
                <a:tc>
                  <a:txBody>
                    <a:bodyPr/>
                    <a:lstStyle/>
                    <a:p>
                      <a:pPr marL="0" marR="0" lvl="0" indent="0" algn="l" rtl="0">
                        <a:lnSpc>
                          <a:spcPct val="107000"/>
                        </a:lnSpc>
                        <a:spcBef>
                          <a:spcPts val="0"/>
                        </a:spcBef>
                        <a:spcAft>
                          <a:spcPts val="0"/>
                        </a:spcAft>
                        <a:buNone/>
                      </a:pPr>
                      <a:r>
                        <a:rPr lang="en-US" sz="1200"/>
                        <a:t>        </a:t>
                      </a:r>
                      <a:r>
                        <a:rPr lang="en-US" sz="1200" u="none" strike="noStrike" cap="none"/>
                        <a:t>Platform </a:t>
                      </a:r>
                      <a:endParaRPr sz="1200" u="none" strike="noStrike" cap="none">
                        <a:solidFill>
                          <a:srgbClr val="000000"/>
                        </a:solidFill>
                        <a:latin typeface="Times New Roman"/>
                        <a:ea typeface="Times New Roman"/>
                        <a:cs typeface="Times New Roman"/>
                        <a:sym typeface="Times New Roman"/>
                      </a:endParaRPr>
                    </a:p>
                  </a:txBody>
                  <a:tcPr marL="137150" marR="591175" marT="87000" marB="0" anchor="ctr"/>
                </a:tc>
                <a:tc>
                  <a:txBody>
                    <a:bodyPr/>
                    <a:lstStyle/>
                    <a:p>
                      <a:pPr marL="0" marR="0" lvl="0" indent="0" algn="l" rtl="0">
                        <a:lnSpc>
                          <a:spcPct val="107000"/>
                        </a:lnSpc>
                        <a:spcBef>
                          <a:spcPts val="0"/>
                        </a:spcBef>
                        <a:spcAft>
                          <a:spcPts val="0"/>
                        </a:spcAft>
                        <a:buNone/>
                      </a:pPr>
                      <a:r>
                        <a:rPr lang="en-US" sz="1200"/>
                        <a:t>       </a:t>
                      </a:r>
                      <a:r>
                        <a:rPr lang="en-US" sz="1200" u="none" strike="noStrike" cap="none"/>
                        <a:t>Shopify </a:t>
                      </a:r>
                      <a:endParaRPr sz="1200" u="none" strike="noStrike" cap="none">
                        <a:solidFill>
                          <a:srgbClr val="000000"/>
                        </a:solidFill>
                        <a:latin typeface="Times New Roman"/>
                        <a:ea typeface="Times New Roman"/>
                        <a:cs typeface="Times New Roman"/>
                        <a:sym typeface="Times New Roman"/>
                      </a:endParaRPr>
                    </a:p>
                  </a:txBody>
                  <a:tcPr marL="137150" marR="591175" marT="87000" marB="0" anchor="ctr"/>
                </a:tc>
                <a:extLst>
                  <a:ext uri="{0D108BD9-81ED-4DB2-BD59-A6C34878D82A}">
                    <a16:rowId xmlns:a16="http://schemas.microsoft.com/office/drawing/2014/main" val="10001"/>
                  </a:ext>
                </a:extLst>
              </a:tr>
              <a:tr h="520075">
                <a:tc>
                  <a:txBody>
                    <a:bodyPr/>
                    <a:lstStyle/>
                    <a:p>
                      <a:pPr marL="307975" marR="0" lvl="0" indent="0" algn="l" rtl="0">
                        <a:lnSpc>
                          <a:spcPct val="107000"/>
                        </a:lnSpc>
                        <a:spcBef>
                          <a:spcPts val="0"/>
                        </a:spcBef>
                        <a:spcAft>
                          <a:spcPts val="0"/>
                        </a:spcAft>
                        <a:buNone/>
                      </a:pPr>
                      <a:r>
                        <a:rPr lang="en-US" sz="1200" u="none" strike="noStrike" cap="none"/>
                        <a:t>Technologies used </a:t>
                      </a:r>
                      <a:endParaRPr sz="1200" u="none" strike="noStrike" cap="none">
                        <a:solidFill>
                          <a:srgbClr val="000000"/>
                        </a:solidFill>
                        <a:latin typeface="Times New Roman"/>
                        <a:ea typeface="Times New Roman"/>
                        <a:cs typeface="Times New Roman"/>
                        <a:sym typeface="Times New Roman"/>
                      </a:endParaRPr>
                    </a:p>
                  </a:txBody>
                  <a:tcPr marL="137150" marR="591175" marT="87000" marB="0"/>
                </a:tc>
                <a:tc>
                  <a:txBody>
                    <a:bodyPr/>
                    <a:lstStyle/>
                    <a:p>
                      <a:pPr marL="0" marR="0" lvl="0" indent="0" algn="l" rtl="0">
                        <a:lnSpc>
                          <a:spcPct val="107000"/>
                        </a:lnSpc>
                        <a:spcBef>
                          <a:spcPts val="0"/>
                        </a:spcBef>
                        <a:spcAft>
                          <a:spcPts val="0"/>
                        </a:spcAft>
                        <a:buNone/>
                      </a:pPr>
                      <a:r>
                        <a:rPr lang="en-US" sz="1200"/>
                        <a:t>       </a:t>
                      </a:r>
                      <a:r>
                        <a:rPr lang="en-US" sz="1200" u="none" strike="noStrike" cap="none"/>
                        <a:t>Liquid, JSON, Java Script, Html </a:t>
                      </a:r>
                      <a:endParaRPr sz="1200" u="none" strike="noStrike" cap="none"/>
                    </a:p>
                    <a:p>
                      <a:pPr marL="4445" marR="0" lvl="0" indent="0" algn="ctr" rtl="0">
                        <a:lnSpc>
                          <a:spcPct val="107000"/>
                        </a:lnSpc>
                        <a:spcBef>
                          <a:spcPts val="590"/>
                        </a:spcBef>
                        <a:spcAft>
                          <a:spcPts val="0"/>
                        </a:spcAft>
                        <a:buNone/>
                      </a:pPr>
                      <a:r>
                        <a:rPr lang="en-US" sz="1200" u="none" strike="noStrike" cap="none"/>
                        <a:t> </a:t>
                      </a:r>
                      <a:endParaRPr sz="1200" u="none" strike="noStrike" cap="none">
                        <a:solidFill>
                          <a:srgbClr val="000000"/>
                        </a:solidFill>
                        <a:latin typeface="Times New Roman"/>
                        <a:ea typeface="Times New Roman"/>
                        <a:cs typeface="Times New Roman"/>
                        <a:sym typeface="Times New Roman"/>
                      </a:endParaRPr>
                    </a:p>
                  </a:txBody>
                  <a:tcPr marL="137150" marR="591175" marT="87000" marB="0" anchor="ctr"/>
                </a:tc>
                <a:extLst>
                  <a:ext uri="{0D108BD9-81ED-4DB2-BD59-A6C34878D82A}">
                    <a16:rowId xmlns:a16="http://schemas.microsoft.com/office/drawing/2014/main" val="10002"/>
                  </a:ext>
                </a:extLst>
              </a:tr>
            </a:tbl>
          </a:graphicData>
        </a:graphic>
      </p:graphicFrame>
      <p:graphicFrame>
        <p:nvGraphicFramePr>
          <p:cNvPr id="326" name="Google Shape;326;p21"/>
          <p:cNvGraphicFramePr/>
          <p:nvPr>
            <p:extLst>
              <p:ext uri="{D42A27DB-BD31-4B8C-83A1-F6EECF244321}">
                <p14:modId xmlns:p14="http://schemas.microsoft.com/office/powerpoint/2010/main" val="937816606"/>
              </p:ext>
            </p:extLst>
          </p:nvPr>
        </p:nvGraphicFramePr>
        <p:xfrm>
          <a:off x="1210652" y="4486997"/>
          <a:ext cx="9968225" cy="1478075"/>
        </p:xfrm>
        <a:graphic>
          <a:graphicData uri="http://schemas.openxmlformats.org/drawingml/2006/table">
            <a:tbl>
              <a:tblPr firstRow="1" firstCol="1" bandRow="1">
                <a:noFill/>
                <a:tableStyleId>{CA1087DF-8186-44AC-98AA-B9099DC2ECE3}</a:tableStyleId>
              </a:tblPr>
              <a:tblGrid>
                <a:gridCol w="4201225">
                  <a:extLst>
                    <a:ext uri="{9D8B030D-6E8A-4147-A177-3AD203B41FA5}">
                      <a16:colId xmlns:a16="http://schemas.microsoft.com/office/drawing/2014/main" val="20000"/>
                    </a:ext>
                  </a:extLst>
                </a:gridCol>
                <a:gridCol w="5767000">
                  <a:extLst>
                    <a:ext uri="{9D8B030D-6E8A-4147-A177-3AD203B41FA5}">
                      <a16:colId xmlns:a16="http://schemas.microsoft.com/office/drawing/2014/main" val="20001"/>
                    </a:ext>
                  </a:extLst>
                </a:gridCol>
              </a:tblGrid>
              <a:tr h="453925">
                <a:tc>
                  <a:txBody>
                    <a:bodyPr/>
                    <a:lstStyle/>
                    <a:p>
                      <a:pPr marL="64135" marR="0" lvl="0" indent="0" algn="l" rtl="0">
                        <a:lnSpc>
                          <a:spcPct val="107000"/>
                        </a:lnSpc>
                        <a:spcBef>
                          <a:spcPts val="0"/>
                        </a:spcBef>
                        <a:spcAft>
                          <a:spcPts val="0"/>
                        </a:spcAft>
                        <a:buNone/>
                      </a:pPr>
                      <a:r>
                        <a:rPr lang="en-US" sz="1200" u="none" strike="noStrike" cap="none"/>
                        <a:t>Processor </a:t>
                      </a:r>
                      <a:endParaRPr sz="1200" u="none" strike="noStrike" cap="none">
                        <a:solidFill>
                          <a:srgbClr val="000000"/>
                        </a:solidFill>
                        <a:latin typeface="Times New Roman"/>
                        <a:ea typeface="Times New Roman"/>
                        <a:cs typeface="Times New Roman"/>
                        <a:sym typeface="Times New Roman"/>
                      </a:endParaRPr>
                    </a:p>
                  </a:txBody>
                  <a:tcPr marL="433075" marR="73025" marT="65400" marB="0" anchor="ctr"/>
                </a:tc>
                <a:tc>
                  <a:txBody>
                    <a:bodyPr/>
                    <a:lstStyle/>
                    <a:p>
                      <a:pPr marL="0" marR="0" lvl="0" indent="0" algn="l" rtl="0">
                        <a:lnSpc>
                          <a:spcPct val="107000"/>
                        </a:lnSpc>
                        <a:spcBef>
                          <a:spcPts val="0"/>
                        </a:spcBef>
                        <a:spcAft>
                          <a:spcPts val="0"/>
                        </a:spcAft>
                        <a:buNone/>
                      </a:pPr>
                      <a:r>
                        <a:rPr lang="en-US" sz="1200" u="none" strike="noStrike" cap="none"/>
                        <a:t>Intel </a:t>
                      </a:r>
                      <a:r>
                        <a:rPr lang="en-US" sz="1200"/>
                        <a:t>i3 </a:t>
                      </a:r>
                      <a:r>
                        <a:rPr lang="en-US" sz="1200" u="none" strike="noStrike" cap="none"/>
                        <a:t> or  later </a:t>
                      </a:r>
                      <a:endParaRPr sz="1200" u="none" strike="noStrike" cap="none">
                        <a:solidFill>
                          <a:srgbClr val="000000"/>
                        </a:solidFill>
                        <a:latin typeface="Times New Roman"/>
                        <a:ea typeface="Times New Roman"/>
                        <a:cs typeface="Times New Roman"/>
                        <a:sym typeface="Times New Roman"/>
                      </a:endParaRPr>
                    </a:p>
                  </a:txBody>
                  <a:tcPr marL="433075" marR="73025" marT="65400" marB="0" anchor="ctr"/>
                </a:tc>
                <a:extLst>
                  <a:ext uri="{0D108BD9-81ED-4DB2-BD59-A6C34878D82A}">
                    <a16:rowId xmlns:a16="http://schemas.microsoft.com/office/drawing/2014/main" val="10000"/>
                  </a:ext>
                </a:extLst>
              </a:tr>
              <a:tr h="496425">
                <a:tc>
                  <a:txBody>
                    <a:bodyPr/>
                    <a:lstStyle/>
                    <a:p>
                      <a:pPr marL="0" marR="0" lvl="0" indent="0" algn="l" rtl="0">
                        <a:lnSpc>
                          <a:spcPct val="107000"/>
                        </a:lnSpc>
                        <a:spcBef>
                          <a:spcPts val="0"/>
                        </a:spcBef>
                        <a:spcAft>
                          <a:spcPts val="0"/>
                        </a:spcAft>
                        <a:buNone/>
                      </a:pPr>
                      <a:r>
                        <a:rPr lang="en-US" sz="1200"/>
                        <a:t> </a:t>
                      </a:r>
                      <a:r>
                        <a:rPr lang="en-US" sz="1200" u="none" strike="noStrike" cap="none"/>
                        <a:t>RAM </a:t>
                      </a:r>
                      <a:endParaRPr sz="1200" u="none" strike="noStrike" cap="none">
                        <a:solidFill>
                          <a:srgbClr val="000000"/>
                        </a:solidFill>
                        <a:latin typeface="Times New Roman"/>
                        <a:ea typeface="Times New Roman"/>
                        <a:cs typeface="Times New Roman"/>
                        <a:sym typeface="Times New Roman"/>
                      </a:endParaRPr>
                    </a:p>
                  </a:txBody>
                  <a:tcPr marL="433075" marR="73025" marT="65400" marB="0" anchor="ctr"/>
                </a:tc>
                <a:tc>
                  <a:txBody>
                    <a:bodyPr/>
                    <a:lstStyle/>
                    <a:p>
                      <a:pPr marL="6350" marR="0" lvl="0" indent="0" algn="l" rtl="0">
                        <a:lnSpc>
                          <a:spcPct val="107000"/>
                        </a:lnSpc>
                        <a:spcBef>
                          <a:spcPts val="0"/>
                        </a:spcBef>
                        <a:spcAft>
                          <a:spcPts val="0"/>
                        </a:spcAft>
                        <a:buNone/>
                      </a:pPr>
                      <a:r>
                        <a:rPr lang="en-US" sz="1100" u="none" strike="noStrike" cap="none"/>
                        <a:t>512 MB or more </a:t>
                      </a:r>
                      <a:endParaRPr sz="1200" u="none" strike="noStrike" cap="none">
                        <a:solidFill>
                          <a:srgbClr val="000000"/>
                        </a:solidFill>
                        <a:latin typeface="Times New Roman"/>
                        <a:ea typeface="Times New Roman"/>
                        <a:cs typeface="Times New Roman"/>
                        <a:sym typeface="Times New Roman"/>
                      </a:endParaRPr>
                    </a:p>
                  </a:txBody>
                  <a:tcPr marL="433075" marR="73025" marT="65400" marB="0"/>
                </a:tc>
                <a:extLst>
                  <a:ext uri="{0D108BD9-81ED-4DB2-BD59-A6C34878D82A}">
                    <a16:rowId xmlns:a16="http://schemas.microsoft.com/office/drawing/2014/main" val="10001"/>
                  </a:ext>
                </a:extLst>
              </a:tr>
              <a:tr h="527725">
                <a:tc>
                  <a:txBody>
                    <a:bodyPr/>
                    <a:lstStyle/>
                    <a:p>
                      <a:pPr marL="60960" marR="0" lvl="0" indent="0" algn="l" rtl="0">
                        <a:lnSpc>
                          <a:spcPct val="107000"/>
                        </a:lnSpc>
                        <a:spcBef>
                          <a:spcPts val="0"/>
                        </a:spcBef>
                        <a:spcAft>
                          <a:spcPts val="0"/>
                        </a:spcAft>
                        <a:buNone/>
                      </a:pPr>
                      <a:r>
                        <a:rPr lang="en-US" sz="1200" u="none" strike="noStrike" cap="none"/>
                        <a:t>Hard disc </a:t>
                      </a:r>
                      <a:endParaRPr sz="1200" u="none" strike="noStrike" cap="none">
                        <a:solidFill>
                          <a:srgbClr val="000000"/>
                        </a:solidFill>
                        <a:latin typeface="Times New Roman"/>
                        <a:ea typeface="Times New Roman"/>
                        <a:cs typeface="Times New Roman"/>
                        <a:sym typeface="Times New Roman"/>
                      </a:endParaRPr>
                    </a:p>
                  </a:txBody>
                  <a:tcPr marL="433075" marR="73025" marT="65400" marB="0"/>
                </a:tc>
                <a:tc>
                  <a:txBody>
                    <a:bodyPr/>
                    <a:lstStyle/>
                    <a:p>
                      <a:pPr marL="15240" marR="0" lvl="0" indent="0" algn="l" rtl="0">
                        <a:lnSpc>
                          <a:spcPct val="107000"/>
                        </a:lnSpc>
                        <a:spcBef>
                          <a:spcPts val="0"/>
                        </a:spcBef>
                        <a:spcAft>
                          <a:spcPts val="0"/>
                        </a:spcAft>
                        <a:buNone/>
                      </a:pPr>
                      <a:r>
                        <a:rPr lang="en-US" sz="1200" u="none" strike="noStrike" cap="none" dirty="0"/>
                        <a:t>250 GB or more </a:t>
                      </a:r>
                      <a:endParaRPr sz="1200" u="none" strike="noStrike" cap="none" dirty="0">
                        <a:solidFill>
                          <a:srgbClr val="000000"/>
                        </a:solidFill>
                        <a:latin typeface="Times New Roman"/>
                        <a:ea typeface="Times New Roman"/>
                        <a:cs typeface="Times New Roman"/>
                        <a:sym typeface="Times New Roman"/>
                      </a:endParaRPr>
                    </a:p>
                  </a:txBody>
                  <a:tcPr marL="433075" marR="73025" marT="65400" marB="0"/>
                </a:tc>
                <a:extLst>
                  <a:ext uri="{0D108BD9-81ED-4DB2-BD59-A6C34878D82A}">
                    <a16:rowId xmlns:a16="http://schemas.microsoft.com/office/drawing/2014/main" val="10002"/>
                  </a:ext>
                </a:extLst>
              </a:tr>
            </a:tbl>
          </a:graphicData>
        </a:graphic>
      </p:graphicFrame>
      <p:sp>
        <p:nvSpPr>
          <p:cNvPr id="327" name="Google Shape;327;p21"/>
          <p:cNvSpPr txBox="1"/>
          <p:nvPr/>
        </p:nvSpPr>
        <p:spPr>
          <a:xfrm>
            <a:off x="1027777" y="3883344"/>
            <a:ext cx="4036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Times New Roman"/>
                <a:ea typeface="Times New Roman"/>
                <a:cs typeface="Times New Roman"/>
                <a:sym typeface="Times New Roman"/>
              </a:rPr>
              <a:t>Hardware Requirements</a:t>
            </a:r>
            <a:endParaRPr sz="24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3"/>
          <p:cNvSpPr txBox="1">
            <a:spLocks noGrp="1"/>
          </p:cNvSpPr>
          <p:nvPr>
            <p:ph type="title"/>
          </p:nvPr>
        </p:nvSpPr>
        <p:spPr>
          <a:xfrm>
            <a:off x="0" y="259075"/>
            <a:ext cx="12192000" cy="108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2600">
                <a:latin typeface="Times New Roman"/>
                <a:ea typeface="Times New Roman"/>
                <a:cs typeface="Times New Roman"/>
                <a:sym typeface="Times New Roman"/>
              </a:rPr>
              <a:t>USE CASE DIAGRAM</a:t>
            </a:r>
            <a:endParaRPr sz="2600">
              <a:latin typeface="Times New Roman"/>
              <a:ea typeface="Times New Roman"/>
              <a:cs typeface="Times New Roman"/>
              <a:sym typeface="Times New Roman"/>
            </a:endParaRPr>
          </a:p>
        </p:txBody>
      </p:sp>
      <p:sp>
        <p:nvSpPr>
          <p:cNvPr id="340" name="Google Shape;340;p2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a:p>
        </p:txBody>
      </p:sp>
      <p:pic>
        <p:nvPicPr>
          <p:cNvPr id="341" name="Google Shape;341;p23"/>
          <p:cNvPicPr preferRelativeResize="0"/>
          <p:nvPr/>
        </p:nvPicPr>
        <p:blipFill rotWithShape="1">
          <a:blip r:embed="rId3">
            <a:alphaModFix/>
          </a:blip>
          <a:srcRect/>
          <a:stretch/>
        </p:blipFill>
        <p:spPr>
          <a:xfrm>
            <a:off x="0" y="1575575"/>
            <a:ext cx="12192000" cy="5282425"/>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TotalTime>
  <Words>1140</Words>
  <Application>Microsoft Office PowerPoint</Application>
  <PresentationFormat>Widescreen</PresentationFormat>
  <Paragraphs>134</Paragraphs>
  <Slides>33</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Nunito</vt:lpstr>
      <vt:lpstr>Calibri</vt:lpstr>
      <vt:lpstr>Times New Roman</vt:lpstr>
      <vt:lpstr>Maven Pro</vt:lpstr>
      <vt:lpstr>Momentum</vt:lpstr>
      <vt:lpstr>BUILDING E-COMMERCE WEBSITE ON SHOPIFY PLATFORM</vt:lpstr>
      <vt:lpstr>CONTENTS</vt:lpstr>
      <vt:lpstr>ABSTRACT</vt:lpstr>
      <vt:lpstr>PowerPoint Presentation</vt:lpstr>
      <vt:lpstr>SCOPE</vt:lpstr>
      <vt:lpstr>PowerPoint Presentation</vt:lpstr>
      <vt:lpstr>INTRODUCTION</vt:lpstr>
      <vt:lpstr>SOFTWARE and HARDWARE REQUIREMENTS</vt:lpstr>
      <vt:lpstr>USE CASE DIAGRAM</vt:lpstr>
      <vt:lpstr>CLASS DIAGRAM</vt:lpstr>
      <vt:lpstr>SEQUENCE DIAGRAM</vt:lpstr>
      <vt:lpstr>ACTIVITY DIAGRAM</vt:lpstr>
      <vt:lpstr>        SECTION BUILDING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HOME  This section defines what’s within the store.You find pages in the Shopify admin or search our most popular help documentation and blog posts.  ORDERS Create orders manually in your Shopify admin to record orders that you've made outside of Shopify or to send your customers email invoices.  </vt:lpstr>
      <vt:lpstr>PRODUCTS Your products are the goods, digital downloads, services, and gift cards that you sell. You add a product in Shopify by entering product details and uploading product images.   INVENTORY Inventory is the quantity of a particular product that is available for sale.Inventory tracking can help you avoid selling products that have run out of stock, or let you know when you need to order.</vt:lpstr>
      <vt:lpstr>COLLECTIONS We can group our products into collections to make it easier for the customers to find them by category.We can add up to 60 selection conditions.</vt:lpstr>
      <vt:lpstr>CUSTOMERS Interacting with your customers is an important part of running your business.If your customers create an account with your store, then they can add their address information to their account so that it autofills during checkout.   ANALYTICS We can use Shopify's analytics and reports to learn about our sales and customers in great detail.We can also set up third-party analytics services, such as Google Analytics.</vt:lpstr>
      <vt:lpstr>PowerPoint Presentation</vt:lpstr>
      <vt:lpstr>THEMES Shopify Themes control the appearance of merchants’ online stores. Developers can use Shopify’s open-source Liquid templating language, along with standard HTML, CSS, and JavaScript, to create any look and feel their clients want. </vt:lpstr>
      <vt:lpstr> PAGES Web pages contain information that rarely changes or that customers will reference often, like an "About Us" page or a "Contact Us" page.  NAVIGATIONS Navigations helps your customers to find your products and information about your business. Your online store has two default menus that appear on every page: the main menu and the footer menu. </vt:lpstr>
      <vt:lpstr> DOMAIN  A Domain is the URL, or the website address, where your customers go to find your store online. You manage your domain settings for your online store on the Domains page in your Shopify admin.Your primary domain looks like      your-store-name.myshopify.com .   PREFERENCES You can edit the title and meta description of your online store, add tracking codes, or enable a password page or checkout protection on the Preferences page.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E-COMMERCE WEBSITE ON SHOPIFY PLATFORM</dc:title>
  <cp:lastModifiedBy>kammaramakrishna1@outlook.com</cp:lastModifiedBy>
  <cp:revision>3</cp:revision>
  <dcterms:modified xsi:type="dcterms:W3CDTF">2020-06-01T09:39:49Z</dcterms:modified>
</cp:coreProperties>
</file>